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700" r:id="rId5"/>
    <p:sldMasterId id="2147483776" r:id="rId6"/>
    <p:sldMasterId id="2147483785" r:id="rId7"/>
  </p:sldMasterIdLst>
  <p:notesMasterIdLst>
    <p:notesMasterId r:id="rId42"/>
  </p:notesMasterIdLst>
  <p:handoutMasterIdLst>
    <p:handoutMasterId r:id="rId43"/>
  </p:handoutMasterIdLst>
  <p:sldIdLst>
    <p:sldId id="273" r:id="rId8"/>
    <p:sldId id="364" r:id="rId9"/>
    <p:sldId id="370" r:id="rId10"/>
    <p:sldId id="365" r:id="rId11"/>
    <p:sldId id="324" r:id="rId12"/>
    <p:sldId id="319" r:id="rId13"/>
    <p:sldId id="361" r:id="rId14"/>
    <p:sldId id="320" r:id="rId15"/>
    <p:sldId id="286" r:id="rId16"/>
    <p:sldId id="345" r:id="rId17"/>
    <p:sldId id="346" r:id="rId18"/>
    <p:sldId id="287" r:id="rId19"/>
    <p:sldId id="407" r:id="rId20"/>
    <p:sldId id="363" r:id="rId21"/>
    <p:sldId id="289" r:id="rId22"/>
    <p:sldId id="360" r:id="rId23"/>
    <p:sldId id="348" r:id="rId24"/>
    <p:sldId id="326" r:id="rId25"/>
    <p:sldId id="349" r:id="rId26"/>
    <p:sldId id="350" r:id="rId27"/>
    <p:sldId id="351" r:id="rId28"/>
    <p:sldId id="352" r:id="rId29"/>
    <p:sldId id="353" r:id="rId30"/>
    <p:sldId id="357" r:id="rId31"/>
    <p:sldId id="358" r:id="rId32"/>
    <p:sldId id="354" r:id="rId33"/>
    <p:sldId id="355" r:id="rId34"/>
    <p:sldId id="356" r:id="rId35"/>
    <p:sldId id="333" r:id="rId36"/>
    <p:sldId id="340" r:id="rId37"/>
    <p:sldId id="311" r:id="rId38"/>
    <p:sldId id="331" r:id="rId39"/>
    <p:sldId id="362" r:id="rId40"/>
    <p:sldId id="315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C1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4383" autoAdjust="0"/>
    <p:restoredTop sz="92362" autoAdjust="0"/>
  </p:normalViewPr>
  <p:slideViewPr>
    <p:cSldViewPr snapToGrid="0" snapToObjects="1">
      <p:cViewPr varScale="1">
        <p:scale>
          <a:sx n="67" d="100"/>
          <a:sy n="67" d="100"/>
        </p:scale>
        <p:origin x="1116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1.xml"/><Relationship Id="rId13" Type="http://schemas.openxmlformats.org/officeDocument/2006/relationships/slide" Target="slides/slide6.xml"/><Relationship Id="rId18" Type="http://schemas.openxmlformats.org/officeDocument/2006/relationships/slide" Target="slides/slide11.xml"/><Relationship Id="rId26" Type="http://schemas.openxmlformats.org/officeDocument/2006/relationships/slide" Target="slides/slide19.xml"/><Relationship Id="rId39" Type="http://schemas.openxmlformats.org/officeDocument/2006/relationships/slide" Target="slides/slide32.xml"/><Relationship Id="rId3" Type="http://schemas.openxmlformats.org/officeDocument/2006/relationships/customXml" Target="../customXml/item3.xml"/><Relationship Id="rId21" Type="http://schemas.openxmlformats.org/officeDocument/2006/relationships/slide" Target="slides/slide14.xml"/><Relationship Id="rId34" Type="http://schemas.openxmlformats.org/officeDocument/2006/relationships/slide" Target="slides/slide27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Master" Target="slideMasters/slideMaster3.xml"/><Relationship Id="rId12" Type="http://schemas.openxmlformats.org/officeDocument/2006/relationships/slide" Target="slides/slide5.xml"/><Relationship Id="rId17" Type="http://schemas.openxmlformats.org/officeDocument/2006/relationships/slide" Target="slides/slide10.xml"/><Relationship Id="rId25" Type="http://schemas.openxmlformats.org/officeDocument/2006/relationships/slide" Target="slides/slide18.xml"/><Relationship Id="rId33" Type="http://schemas.openxmlformats.org/officeDocument/2006/relationships/slide" Target="slides/slide26.xml"/><Relationship Id="rId38" Type="http://schemas.openxmlformats.org/officeDocument/2006/relationships/slide" Target="slides/slide31.xml"/><Relationship Id="rId46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9.xml"/><Relationship Id="rId20" Type="http://schemas.openxmlformats.org/officeDocument/2006/relationships/slide" Target="slides/slide13.xml"/><Relationship Id="rId29" Type="http://schemas.openxmlformats.org/officeDocument/2006/relationships/slide" Target="slides/slide22.xml"/><Relationship Id="rId41" Type="http://schemas.openxmlformats.org/officeDocument/2006/relationships/slide" Target="slides/slide34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2.xml"/><Relationship Id="rId11" Type="http://schemas.openxmlformats.org/officeDocument/2006/relationships/slide" Target="slides/slide4.xml"/><Relationship Id="rId24" Type="http://schemas.openxmlformats.org/officeDocument/2006/relationships/slide" Target="slides/slide17.xml"/><Relationship Id="rId32" Type="http://schemas.openxmlformats.org/officeDocument/2006/relationships/slide" Target="slides/slide25.xml"/><Relationship Id="rId37" Type="http://schemas.openxmlformats.org/officeDocument/2006/relationships/slide" Target="slides/slide30.xml"/><Relationship Id="rId40" Type="http://schemas.openxmlformats.org/officeDocument/2006/relationships/slide" Target="slides/slide33.xml"/><Relationship Id="rId45" Type="http://schemas.openxmlformats.org/officeDocument/2006/relationships/viewProps" Target="viewProp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8.xml"/><Relationship Id="rId23" Type="http://schemas.openxmlformats.org/officeDocument/2006/relationships/slide" Target="slides/slide16.xml"/><Relationship Id="rId28" Type="http://schemas.openxmlformats.org/officeDocument/2006/relationships/slide" Target="slides/slide21.xml"/><Relationship Id="rId36" Type="http://schemas.openxmlformats.org/officeDocument/2006/relationships/slide" Target="slides/slide29.xml"/><Relationship Id="rId10" Type="http://schemas.openxmlformats.org/officeDocument/2006/relationships/slide" Target="slides/slide3.xml"/><Relationship Id="rId19" Type="http://schemas.openxmlformats.org/officeDocument/2006/relationships/slide" Target="slides/slide12.xml"/><Relationship Id="rId31" Type="http://schemas.openxmlformats.org/officeDocument/2006/relationships/slide" Target="slides/slide24.xml"/><Relationship Id="rId44" Type="http://schemas.openxmlformats.org/officeDocument/2006/relationships/presProps" Target="presProps.xml"/><Relationship Id="rId4" Type="http://schemas.openxmlformats.org/officeDocument/2006/relationships/customXml" Target="../customXml/item4.xml"/><Relationship Id="rId9" Type="http://schemas.openxmlformats.org/officeDocument/2006/relationships/slide" Target="slides/slide2.xml"/><Relationship Id="rId14" Type="http://schemas.openxmlformats.org/officeDocument/2006/relationships/slide" Target="slides/slide7.xml"/><Relationship Id="rId22" Type="http://schemas.openxmlformats.org/officeDocument/2006/relationships/slide" Target="slides/slide15.xml"/><Relationship Id="rId27" Type="http://schemas.openxmlformats.org/officeDocument/2006/relationships/slide" Target="slides/slide20.xml"/><Relationship Id="rId30" Type="http://schemas.openxmlformats.org/officeDocument/2006/relationships/slide" Target="slides/slide23.xml"/><Relationship Id="rId35" Type="http://schemas.openxmlformats.org/officeDocument/2006/relationships/slide" Target="slides/slide28.xml"/><Relationship Id="rId43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C:\Users\EvenY\AppData\Local\Microsoft\Windows\INetCache\Content.Outlook\1R671CT4\APAC%20Business%20Development%20Team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Sheet2!$B$32</c:f>
              <c:strCache>
                <c:ptCount val="1"/>
                <c:pt idx="0">
                  <c:v>1980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tx>
                <c:rich>
                  <a:bodyPr/>
                  <a:lstStyle/>
                  <a:p>
                    <a:r>
                      <a:rPr lang="en-US"/>
                      <a:t>2M</a:t>
                    </a:r>
                  </a:p>
                </c:rich>
              </c:tx>
              <c:dLblPos val="in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2658-4CDC-8F0A-F186EBE981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Sheet2!$A$33</c:f>
              <c:strCache>
                <c:ptCount val="1"/>
                <c:pt idx="0">
                  <c:v>Sale's </c:v>
                </c:pt>
              </c:strCache>
            </c:strRef>
          </c:cat>
          <c:val>
            <c:numRef>
              <c:f>Sheet2!$B$33</c:f>
              <c:numCache>
                <c:formatCode>General</c:formatCode>
                <c:ptCount val="1"/>
                <c:pt idx="0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2658-4CDC-8F0A-F186EBE98135}"/>
            </c:ext>
          </c:extLst>
        </c:ser>
        <c:ser>
          <c:idx val="1"/>
          <c:order val="1"/>
          <c:tx>
            <c:strRef>
              <c:f>Sheet2!$C$32</c:f>
              <c:strCache>
                <c:ptCount val="1"/>
                <c:pt idx="0">
                  <c:v>1984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4262475664689372E-3"/>
                  <c:y val="1.0804622387203786E-2"/>
                </c:manualLayout>
              </c:layout>
              <c:tx>
                <c:rich>
                  <a:bodyPr/>
                  <a:lstStyle/>
                  <a:p>
                    <a:fld id="{A7DC9D87-1710-45D2-8A3E-5DB9968A7D50}" type="VALUE">
                      <a:rPr lang="en-US"/>
                      <a:pPr/>
                      <a:t>[VALUE]</a:t>
                    </a:fld>
                    <a:r>
                      <a:rPr lang="en-US"/>
                      <a:t>M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2-2658-4CDC-8F0A-F186EBE981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Sheet2!$A$33</c:f>
              <c:strCache>
                <c:ptCount val="1"/>
                <c:pt idx="0">
                  <c:v>Sale's </c:v>
                </c:pt>
              </c:strCache>
            </c:strRef>
          </c:cat>
          <c:val>
            <c:numRef>
              <c:f>Sheet2!$C$33</c:f>
              <c:numCache>
                <c:formatCode>General</c:formatCode>
                <c:ptCount val="1"/>
                <c:pt idx="0">
                  <c:v>423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2658-4CDC-8F0A-F186EBE98135}"/>
            </c:ext>
          </c:extLst>
        </c:ser>
        <c:ser>
          <c:idx val="2"/>
          <c:order val="2"/>
          <c:tx>
            <c:strRef>
              <c:f>Sheet2!$D$32</c:f>
              <c:strCache>
                <c:ptCount val="1"/>
                <c:pt idx="0">
                  <c:v>1996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3.0975985725294206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1.2B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4-2658-4CDC-8F0A-F186EBE981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Sheet2!$A$33</c:f>
              <c:strCache>
                <c:ptCount val="1"/>
                <c:pt idx="0">
                  <c:v>Sale's </c:v>
                </c:pt>
              </c:strCache>
            </c:strRef>
          </c:cat>
          <c:val>
            <c:numRef>
              <c:f>Sheet2!$D$33</c:f>
              <c:numCache>
                <c:formatCode>General</c:formatCode>
                <c:ptCount val="1"/>
                <c:pt idx="0">
                  <c:v>1200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5-2658-4CDC-8F0A-F186EBE98135}"/>
            </c:ext>
          </c:extLst>
        </c:ser>
        <c:ser>
          <c:idx val="3"/>
          <c:order val="3"/>
          <c:tx>
            <c:strRef>
              <c:f>Sheet2!$E$32</c:f>
              <c:strCache>
                <c:ptCount val="1"/>
                <c:pt idx="0">
                  <c:v>2004</c:v>
                </c:pt>
              </c:strCache>
            </c:strRef>
          </c:tx>
          <c:spPr>
            <a:solidFill>
              <a:schemeClr val="accent4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0"/>
                  <c:y val="5.2866532645957868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2.1B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6-2658-4CDC-8F0A-F186EBE981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Sheet2!$A$33</c:f>
              <c:strCache>
                <c:ptCount val="1"/>
                <c:pt idx="0">
                  <c:v>Sale's </c:v>
                </c:pt>
              </c:strCache>
            </c:strRef>
          </c:cat>
          <c:val>
            <c:numRef>
              <c:f>Sheet2!$E$33</c:f>
              <c:numCache>
                <c:formatCode>General</c:formatCode>
                <c:ptCount val="1"/>
                <c:pt idx="0">
                  <c:v>2100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7-2658-4CDC-8F0A-F186EBE98135}"/>
            </c:ext>
          </c:extLst>
        </c:ser>
        <c:ser>
          <c:idx val="4"/>
          <c:order val="4"/>
          <c:tx>
            <c:strRef>
              <c:f>Sheet2!$F$32</c:f>
              <c:strCache>
                <c:ptCount val="1"/>
                <c:pt idx="0">
                  <c:v>2006</c:v>
                </c:pt>
              </c:strCache>
            </c:strRef>
          </c:tx>
          <c:spPr>
            <a:solidFill>
              <a:schemeClr val="accent5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1.2131237832343684E-3"/>
                  <c:y val="7.4757079566622328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3.1B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8-2658-4CDC-8F0A-F186EBE981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Sheet2!$A$33</c:f>
              <c:strCache>
                <c:ptCount val="1"/>
                <c:pt idx="0">
                  <c:v>Sale's </c:v>
                </c:pt>
              </c:strCache>
            </c:strRef>
          </c:cat>
          <c:val>
            <c:numRef>
              <c:f>Sheet2!$F$33</c:f>
              <c:numCache>
                <c:formatCode>General</c:formatCode>
                <c:ptCount val="1"/>
                <c:pt idx="0">
                  <c:v>3100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9-2658-4CDC-8F0A-F186EBE98135}"/>
            </c:ext>
          </c:extLst>
        </c:ser>
        <c:ser>
          <c:idx val="5"/>
          <c:order val="5"/>
          <c:tx>
            <c:strRef>
              <c:f>Sheet2!$G$32</c:f>
              <c:strCache>
                <c:ptCount val="1"/>
                <c:pt idx="0">
                  <c:v>2010</c:v>
                </c:pt>
              </c:strCache>
            </c:strRef>
          </c:tx>
          <c:spPr>
            <a:solidFill>
              <a:schemeClr val="accent6"/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4262475664690035E-3"/>
                  <c:y val="-1.2805108116032309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4.3B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A-2658-4CDC-8F0A-F186EBE981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Sheet2!$A$33</c:f>
              <c:strCache>
                <c:ptCount val="1"/>
                <c:pt idx="0">
                  <c:v>Sale's </c:v>
                </c:pt>
              </c:strCache>
            </c:strRef>
          </c:cat>
          <c:val>
            <c:numRef>
              <c:f>Sheet2!$G$33</c:f>
              <c:numCache>
                <c:formatCode>General</c:formatCode>
                <c:ptCount val="1"/>
                <c:pt idx="0">
                  <c:v>4300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B-2658-4CDC-8F0A-F186EBE98135}"/>
            </c:ext>
          </c:extLst>
        </c:ser>
        <c:ser>
          <c:idx val="6"/>
          <c:order val="6"/>
          <c:tx>
            <c:strRef>
              <c:f>Sheet2!$H$32</c:f>
              <c:strCache>
                <c:ptCount val="1"/>
                <c:pt idx="0">
                  <c:v>2011</c:v>
                </c:pt>
              </c:strCache>
            </c:strRef>
          </c:tx>
          <c:spPr>
            <a:solidFill>
              <a:schemeClr val="accent1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2131237832344573E-3"/>
                  <c:y val="3.0975985725294609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5.4B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C-2658-4CDC-8F0A-F186EBE981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Sheet2!$A$33</c:f>
              <c:strCache>
                <c:ptCount val="1"/>
                <c:pt idx="0">
                  <c:v>Sale's </c:v>
                </c:pt>
              </c:strCache>
            </c:strRef>
          </c:cat>
          <c:val>
            <c:numRef>
              <c:f>Sheet2!$H$33</c:f>
              <c:numCache>
                <c:formatCode>General</c:formatCode>
                <c:ptCount val="1"/>
                <c:pt idx="0">
                  <c:v>5400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2658-4CDC-8F0A-F186EBE98135}"/>
            </c:ext>
          </c:extLst>
        </c:ser>
        <c:ser>
          <c:idx val="7"/>
          <c:order val="7"/>
          <c:tx>
            <c:strRef>
              <c:f>Sheet2!$I$32</c:f>
              <c:strCache>
                <c:ptCount val="1"/>
                <c:pt idx="0">
                  <c:v>2012</c:v>
                </c:pt>
              </c:strCache>
            </c:strRef>
          </c:tx>
          <c:spPr>
            <a:solidFill>
              <a:schemeClr val="accent2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2131237832344573E-3"/>
                  <c:y val="3.0975985725295008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6.4B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E-2658-4CDC-8F0A-F186EBE981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Sheet2!$A$33</c:f>
              <c:strCache>
                <c:ptCount val="1"/>
                <c:pt idx="0">
                  <c:v>Sale's </c:v>
                </c:pt>
              </c:strCache>
            </c:strRef>
          </c:cat>
          <c:val>
            <c:numRef>
              <c:f>Sheet2!$I$33</c:f>
              <c:numCache>
                <c:formatCode>General</c:formatCode>
                <c:ptCount val="1"/>
                <c:pt idx="0">
                  <c:v>6400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F-2658-4CDC-8F0A-F186EBE98135}"/>
            </c:ext>
          </c:extLst>
        </c:ser>
        <c:ser>
          <c:idx val="8"/>
          <c:order val="8"/>
          <c:tx>
            <c:strRef>
              <c:f>Sheet2!$J$32</c:f>
              <c:strCache>
                <c:ptCount val="1"/>
                <c:pt idx="0">
                  <c:v>2015</c:v>
                </c:pt>
              </c:strCache>
            </c:strRef>
          </c:tx>
          <c:spPr>
            <a:solidFill>
              <a:schemeClr val="accent3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2.4262475664689146E-3"/>
                  <c:y val="-1.280510811603271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7B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0-2658-4CDC-8F0A-F186EBE981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Sheet2!$A$33</c:f>
              <c:strCache>
                <c:ptCount val="1"/>
                <c:pt idx="0">
                  <c:v>Sale's </c:v>
                </c:pt>
              </c:strCache>
            </c:strRef>
          </c:cat>
          <c:val>
            <c:numRef>
              <c:f>Sheet2!$J$33</c:f>
              <c:numCache>
                <c:formatCode>General</c:formatCode>
                <c:ptCount val="1"/>
                <c:pt idx="0">
                  <c:v>7000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1-2658-4CDC-8F0A-F186EBE98135}"/>
            </c:ext>
          </c:extLst>
        </c:ser>
        <c:ser>
          <c:idx val="9"/>
          <c:order val="9"/>
          <c:tx>
            <c:strRef>
              <c:f>Sheet2!$K$32</c:f>
              <c:strCache>
                <c:ptCount val="1"/>
                <c:pt idx="0">
                  <c:v>2017</c:v>
                </c:pt>
              </c:strCache>
            </c:strRef>
          </c:tx>
          <c:spPr>
            <a:solidFill>
              <a:schemeClr val="accent4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2131237832346353E-3"/>
                  <c:y val="-3.4695655036696368E-3"/>
                </c:manualLayout>
              </c:layout>
              <c:tx>
                <c:rich>
                  <a:bodyPr/>
                  <a:lstStyle/>
                  <a:p>
                    <a:r>
                      <a:rPr lang="en-US"/>
                      <a:t>7.06B</a:t>
                    </a:r>
                  </a:p>
                </c:rich>
              </c:tx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2-2658-4CDC-8F0A-F186EBE981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Sheet2!$A$33</c:f>
              <c:strCache>
                <c:ptCount val="1"/>
                <c:pt idx="0">
                  <c:v>Sale's </c:v>
                </c:pt>
              </c:strCache>
            </c:strRef>
          </c:cat>
          <c:val>
            <c:numRef>
              <c:f>Sheet2!$K$33</c:f>
              <c:numCache>
                <c:formatCode>General</c:formatCode>
                <c:ptCount val="1"/>
                <c:pt idx="0">
                  <c:v>7060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3-2658-4CDC-8F0A-F186EBE98135}"/>
            </c:ext>
          </c:extLst>
        </c:ser>
        <c:ser>
          <c:idx val="10"/>
          <c:order val="10"/>
          <c:tx>
            <c:strRef>
              <c:f>Sheet2!$L$32</c:f>
              <c:strCache>
                <c:ptCount val="1"/>
                <c:pt idx="0">
                  <c:v>2018</c:v>
                </c:pt>
              </c:strCache>
            </c:strRef>
          </c:tx>
          <c:spPr>
            <a:solidFill>
              <a:schemeClr val="accent5">
                <a:lumMod val="60000"/>
              </a:schemeClr>
            </a:solidFill>
            <a:ln>
              <a:noFill/>
            </a:ln>
            <a:effectLst/>
          </c:spPr>
          <c:invertIfNegative val="0"/>
          <c:dLbls>
            <c:dLbl>
              <c:idx val="0"/>
              <c:layout>
                <c:manualLayout>
                  <c:x val="-1.8984789371516585E-3"/>
                  <c:y val="5.8832052642559592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spAutoFit/>
                  </a:bodyPr>
                  <a:lstStyle/>
                  <a:p>
                    <a:pPr>
                      <a:defRPr sz="2000" b="0" i="0" u="none" strike="noStrike" kern="1200" baseline="0">
                        <a:solidFill>
                          <a:sysClr val="windowText" lastClr="000000"/>
                        </a:solidFill>
                        <a:latin typeface="+mn-lt"/>
                        <a:ea typeface="+mn-ea"/>
                        <a:cs typeface="+mn-cs"/>
                      </a:defRPr>
                    </a:pPr>
                    <a:r>
                      <a:rPr lang="en-US">
                        <a:solidFill>
                          <a:sysClr val="windowText" lastClr="000000"/>
                        </a:solidFill>
                      </a:rPr>
                      <a:t>7.71B</a:t>
                    </a:r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000" b="0" i="0" u="none" strike="noStrike" kern="1200" baseline="0">
                      <a:solidFill>
                        <a:sysClr val="windowText" lastClr="000000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en-US"/>
                </a:p>
              </c:txPr>
              <c:dLblPos val="outEnd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14-2658-4CDC-8F0A-F186EBE98135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Sheet2!$A$33</c:f>
              <c:strCache>
                <c:ptCount val="1"/>
                <c:pt idx="0">
                  <c:v>Sale's </c:v>
                </c:pt>
              </c:strCache>
            </c:strRef>
          </c:cat>
          <c:val>
            <c:numRef>
              <c:f>Sheet2!$L$33</c:f>
              <c:numCache>
                <c:formatCode>General</c:formatCode>
                <c:ptCount val="1"/>
                <c:pt idx="0">
                  <c:v>7710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5-2658-4CDC-8F0A-F186EBE98135}"/>
            </c:ext>
          </c:extLst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</c:dLbls>
        <c:gapWidth val="267"/>
        <c:overlap val="-43"/>
        <c:axId val="600578152"/>
        <c:axId val="600576840"/>
      </c:barChart>
      <c:catAx>
        <c:axId val="600578152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cap="none" spc="0" normalizeH="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600576840"/>
        <c:crosses val="autoZero"/>
        <c:auto val="1"/>
        <c:lblAlgn val="ctr"/>
        <c:lblOffset val="100"/>
        <c:noMultiLvlLbl val="0"/>
      </c:catAx>
      <c:valAx>
        <c:axId val="600576840"/>
        <c:scaling>
          <c:orientation val="minMax"/>
        </c:scaling>
        <c:delete val="1"/>
        <c:axPos val="l"/>
        <c:majorGridlines>
          <c:spPr>
            <a:ln w="9525" cap="flat" cmpd="sng" algn="ctr">
              <a:solidFill>
                <a:schemeClr val="dk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crossAx val="600578152"/>
        <c:crosses val="autoZero"/>
        <c:crossBetween val="between"/>
      </c:valAx>
      <c:spPr>
        <a:pattFill prst="ltDnDiag">
          <a:fgClr>
            <a:schemeClr val="dk1">
              <a:lumMod val="15000"/>
              <a:lumOff val="85000"/>
            </a:schemeClr>
          </a:fgClr>
          <a:bgClr>
            <a:schemeClr val="lt1"/>
          </a:bgClr>
        </a:pattFill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4.8620994328343339E-2"/>
          <c:y val="0.94648714861956329"/>
          <c:w val="0.90292084695903874"/>
          <c:h val="5.2263939322851269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8">
  <cs:axisTitle>
    <cs:lnRef idx="0"/>
    <cs:fillRef idx="0"/>
    <cs:effectRef idx="0"/>
    <cs:fontRef idx="minor">
      <a:schemeClr val="dk1">
        <a:lumMod val="65000"/>
        <a:lumOff val="35000"/>
      </a:schemeClr>
    </cs:fontRef>
    <cs:defRPr sz="900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8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legend>
  <cs:plotArea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plotArea>
  <cs:plotArea3D>
    <cs:lnRef idx="0"/>
    <cs:fillRef idx="0"/>
    <cs:effectRef idx="0"/>
    <cs:fontRef idx="minor">
      <a:schemeClr val="dk1"/>
    </cs:fontRef>
    <cs:spPr>
      <a:solidFill>
        <a:schemeClr val="lt1"/>
      </a:solidFill>
    </cs:spPr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1600" b="1" kern="1200" cap="none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dk1"/>
    </cs:fontRef>
    <cs:spPr>
      <a:pattFill prst="ltDnDiag">
        <a:fgClr>
          <a:schemeClr val="dk1">
            <a:lumMod val="15000"/>
            <a:lumOff val="85000"/>
          </a:schemeClr>
        </a:fgClr>
        <a:bgClr>
          <a:schemeClr val="lt1"/>
        </a:bgClr>
      </a:pattFill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A67B9EE-D9DE-C444-B9F5-5A09CB4BD248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63FB30-50E2-4541-A114-45FAB7DC6E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4018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4FA8FC-28C7-4AB3-AFC3-EAAD1992C05C}" type="datetimeFigureOut">
              <a:rPr lang="en-SG" smtClean="0"/>
              <a:t>25/4/2020</a:t>
            </a:fld>
            <a:endParaRPr lang="en-S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S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S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S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42CFF3B-21FE-43C2-A777-F80D3A70D2C8}" type="slidenum">
              <a:rPr lang="en-SG" smtClean="0"/>
              <a:t>‹#›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068612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5" tIns="45713" rIns="91425" bIns="45713"/>
          <a:lstStyle/>
          <a:p>
            <a:endParaRPr lang="th-TH" altLang="th-TH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099326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สนับสนุนนักกีฬา และทีมกีฬา</a:t>
            </a:r>
            <a:r>
              <a:rPr lang="th-TH" baseline="0" dirty="0"/>
              <a:t> รวมกันมากกว่า 200 คน/ทีม ทั่วโลก</a:t>
            </a:r>
          </a:p>
          <a:p>
            <a:r>
              <a:rPr lang="th-TH" baseline="0" dirty="0"/>
              <a:t>เรามีความภาคภูมิใจ ที่ได้เป็นส่วนหนึ่งในความสำเร็จของนักกีฬาทั่วโลก</a:t>
            </a:r>
          </a:p>
          <a:p>
            <a:endParaRPr lang="th-TH" baseline="0" dirty="0"/>
          </a:p>
          <a:p>
            <a:r>
              <a:rPr lang="th-TH" baseline="0" dirty="0"/>
              <a:t>การได้รับการยอมรับในผลิตภัณฑ์ จากนักกีฬาระดับโลก</a:t>
            </a:r>
          </a:p>
          <a:p>
            <a:r>
              <a:rPr lang="th-TH" baseline="0" dirty="0"/>
              <a:t>สื่อถือคุณภาพที่ดีของผลิตภัณฑ์ของเรา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2CFF3B-21FE-43C2-A777-F80D3A70D2C8}" type="slidenum">
              <a:rPr lang="en-SG" smtClean="0"/>
              <a:t>19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297832036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spcAft>
                <a:spcPts val="600"/>
              </a:spcAft>
            </a:pPr>
            <a:r>
              <a:rPr lang="en-US" dirty="0">
                <a:latin typeface="Cordia New" panose="020B0304020202020204" pitchFamily="34" charset="-34"/>
                <a:cs typeface="Cordia New" panose="020B0304020202020204" pitchFamily="34" charset="-34"/>
              </a:rPr>
              <a:t>HFF</a:t>
            </a:r>
            <a:r>
              <a:rPr lang="th-TH" dirty="0">
                <a:latin typeface="Cordia New" panose="020B0304020202020204" pitchFamily="34" charset="-34"/>
                <a:cs typeface="Cordia New" panose="020B0304020202020204" pitchFamily="34" charset="-34"/>
              </a:rPr>
              <a:t> ยังได้รับการสนับสนุนจากสมาชิกอิสระเฮอร์บาไลฟ์, เพื่อนๆ และครอบครัวของพวกเขา และเหล่าพนักงานของเฮอร์บาไลฟ์ เพื่อทำความรู้จักให้มากขึ้นกับ </a:t>
            </a:r>
            <a:r>
              <a:rPr lang="en-US" dirty="0">
                <a:latin typeface="Cordia New" panose="020B0304020202020204" pitchFamily="34" charset="-34"/>
                <a:cs typeface="Cordia New" panose="020B0304020202020204" pitchFamily="34" charset="-34"/>
              </a:rPr>
              <a:t>HFF</a:t>
            </a:r>
            <a:r>
              <a:rPr lang="th-TH" dirty="0">
                <a:latin typeface="Cordia New" panose="020B0304020202020204" pitchFamily="34" charset="-34"/>
                <a:cs typeface="Cordia New" panose="020B0304020202020204" pitchFamily="34" charset="-34"/>
              </a:rPr>
              <a:t> และโครงการคาซ่า เฮอร์บาไลฟ์ในประเทศของคุณ  โดยสามารถเข้าไปเยี่ยมชมได้ที่เว็บไซต์</a:t>
            </a:r>
            <a:r>
              <a:rPr lang="en-US" dirty="0">
                <a:latin typeface="Cordia New" panose="020B0304020202020204" pitchFamily="34" charset="-34"/>
                <a:cs typeface="Cordia New" panose="020B0304020202020204" pitchFamily="34" charset="-34"/>
              </a:rPr>
              <a:t> HerbalifeFamilyFoundation.org</a:t>
            </a:r>
          </a:p>
          <a:p>
            <a:pPr>
              <a:spcAft>
                <a:spcPts val="600"/>
              </a:spcAft>
            </a:pPr>
            <a:r>
              <a:rPr lang="th-TH" dirty="0">
                <a:latin typeface="Cordia New" panose="020B0304020202020204" pitchFamily="34" charset="-34"/>
                <a:cs typeface="Cordia New" panose="020B0304020202020204" pitchFamily="34" charset="-34"/>
              </a:rPr>
              <a:t>เราตระหนักดีถึงความต้องการในวัยเด็ก เฮอร์บาไลฟ์จึงให้การสนับสนุนในด้านอื่นๆ อีก โดยการร่วมมือกับองค์กรอื่นๆ เช่น สภากาชาดอเมริกัน, </a:t>
            </a:r>
            <a:r>
              <a:rPr lang="en-US" dirty="0">
                <a:latin typeface="Cordia New" panose="020B0304020202020204" pitchFamily="34" charset="-34"/>
                <a:cs typeface="Cordia New" panose="020B0304020202020204" pitchFamily="34" charset="-34"/>
              </a:rPr>
              <a:t> The March of Dimes</a:t>
            </a:r>
            <a:r>
              <a:rPr lang="th-TH" dirty="0">
                <a:latin typeface="Cordia New" panose="020B0304020202020204" pitchFamily="34" charset="-34"/>
                <a:cs typeface="Cordia New" panose="020B0304020202020204" pitchFamily="34" charset="-34"/>
              </a:rPr>
              <a:t> และมูลนิธิ</a:t>
            </a:r>
            <a:r>
              <a:rPr lang="en-US" dirty="0">
                <a:latin typeface="Cordia New" panose="020B0304020202020204" pitchFamily="34" charset="-34"/>
                <a:cs typeface="Cordia New" panose="020B0304020202020204" pitchFamily="34" charset="-34"/>
              </a:rPr>
              <a:t> Good News</a:t>
            </a:r>
            <a:r>
              <a:rPr lang="th-TH" dirty="0">
                <a:latin typeface="Cordia New" panose="020B0304020202020204" pitchFamily="34" charset="-34"/>
                <a:cs typeface="Cordia New" panose="020B0304020202020204" pitchFamily="34" charset="-34"/>
              </a:rPr>
              <a:t> เป็นต้น ซึ่งเฮอร์บาไลฟ์มุ่งมั่นที่จะพัฒนาชีวิตของผู้คนทั้งในชุมชนและในระดับโลก  </a:t>
            </a:r>
          </a:p>
          <a:p>
            <a:pPr>
              <a:spcAft>
                <a:spcPts val="600"/>
              </a:spcAft>
            </a:pPr>
            <a:r>
              <a:rPr lang="th-TH" dirty="0">
                <a:latin typeface="Cordia New" panose="020B0304020202020204" pitchFamily="34" charset="-34"/>
                <a:cs typeface="Cordia New" panose="020B0304020202020204" pitchFamily="34" charset="-34"/>
              </a:rPr>
              <a:t>สำหรับเฮอร์บาไลฟ์ประเทศไทยได้ให้การสนับสนุนด้านโภชนาการและจัดกิจกรรมเพื่อสังคมแก่เด็กและเยาวชนที่ขาดแคลนภายใต้การดูแลขององค์กรที่ไม่แสวงหาผลกำไร ได้แก่ มูลนิธิเด็ก (ปี 2006) และ มูลนิธิบ้านนกขมิ้น (ปี 2014)</a:t>
            </a:r>
            <a:endParaRPr lang="en-US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2CFF3B-21FE-43C2-A777-F80D3A70D2C8}" type="slidenum">
              <a:rPr lang="en-SG" smtClean="0"/>
              <a:t>21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6754788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สัญลักษณ์</a:t>
            </a:r>
            <a:r>
              <a:rPr lang="th-TH" baseline="0" dirty="0"/>
              <a:t> เครื่องดื่มทางเลือกเพื่อสุขภาพ</a:t>
            </a:r>
          </a:p>
          <a:p>
            <a:endParaRPr lang="th-TH" baseline="0" dirty="0"/>
          </a:p>
          <a:p>
            <a:r>
              <a:rPr lang="th-TH" baseline="0" dirty="0"/>
              <a:t>ผลิตภัณฑ์โปรตีนเชค ของเฮอร์บาไลฟ์ ได้รับตราสัญลักษณ์ “ทางเลือกเพื่อสุขภาพ”</a:t>
            </a:r>
          </a:p>
          <a:p>
            <a:r>
              <a:rPr lang="th-TH" baseline="0" dirty="0"/>
              <a:t>ผ่านเกณฑ์ซึ่งเป็นที่ยอมรับของหน่วยงานองค์กรต่างๆ ที่เกี่ยวข้อง</a:t>
            </a:r>
          </a:p>
          <a:p>
            <a:r>
              <a:rPr lang="th-TH" baseline="0" dirty="0"/>
              <a:t>ผ่านเกณฑ์การตัดสินให้มีความเป็น “โภชนาการอาหารคุณค่าที่ดีกว่า” ของผลิตภัณฑ์ที่ขึ้นทะเบียนไว้กับ อย.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2CFF3B-21FE-43C2-A777-F80D3A70D2C8}" type="slidenum">
              <a:rPr lang="en-SG" smtClean="0"/>
              <a:t>24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741778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ผลิตภัณฑ์ของเฮอร์บาไลฟ์</a:t>
            </a:r>
            <a:r>
              <a:rPr lang="th-TH" baseline="0" dirty="0"/>
              <a:t> ได่รับรองตราสัญลักษณ์ “อาหารรักษ์หัวใจ”</a:t>
            </a:r>
          </a:p>
          <a:p>
            <a:r>
              <a:rPr lang="th-TH" baseline="0" dirty="0"/>
              <a:t>จากมูลนิธิหัวใจแห่งประเทศไทย ในพระบรมราชูปถัมภ์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2CFF3B-21FE-43C2-A777-F80D3A70D2C8}" type="slidenum">
              <a:rPr lang="en-SG" smtClean="0"/>
              <a:t>25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79086532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อธิบาย</a:t>
            </a:r>
            <a:r>
              <a:rPr lang="th-TH" baseline="0" dirty="0"/>
              <a:t> เพิ่มเติมเรื่อง </a:t>
            </a:r>
            <a:r>
              <a:rPr lang="en-US" baseline="0" dirty="0"/>
              <a:t>MAP </a:t>
            </a:r>
            <a:r>
              <a:rPr lang="th-TH" baseline="0" dirty="0"/>
              <a:t>แนะนำคนให้ได้ 5-7 คน สร้างผลลัพ์ที่ยั่งยืนระยะยาว</a:t>
            </a:r>
          </a:p>
          <a:p>
            <a:r>
              <a:rPr lang="th-TH" baseline="0" dirty="0"/>
              <a:t>นอกจากนั้น ยังได้ของรางวัลจากทางบริษัทอีกด้วย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2CFF3B-21FE-43C2-A777-F80D3A70D2C8}" type="slidenum">
              <a:rPr lang="en-SG" smtClean="0"/>
              <a:t>32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6376076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ด้วยการลงมือทำของคุณ</a:t>
            </a:r>
            <a:r>
              <a:rPr lang="th-TH" baseline="0" dirty="0"/>
              <a:t> </a:t>
            </a:r>
          </a:p>
          <a:p>
            <a:r>
              <a:rPr lang="th-TH" baseline="0" dirty="0"/>
              <a:t>ผู้คนทั้งหลายจะได้รับโอกาสในการค้นพบโลกใหม่ โอกาส</a:t>
            </a:r>
            <a:r>
              <a:rPr lang="th-TH" baseline="0"/>
              <a:t>ใหม่ๆ และสิ่งที่คาดหวังได้ในอนาคต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2CFF3B-21FE-43C2-A777-F80D3A70D2C8}" type="slidenum">
              <a:rPr lang="en-SG" smtClean="0"/>
              <a:t>34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50793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หลักการ</a:t>
            </a:r>
            <a:r>
              <a:rPr lang="th-TH" baseline="0" dirty="0"/>
              <a:t> ในการทำงานของบริษัท </a:t>
            </a:r>
          </a:p>
          <a:p>
            <a:r>
              <a:rPr lang="th-TH" baseline="0" dirty="0"/>
              <a:t>ต้องการ “ทำให้โลกนี้มีสุขภาพดีและมีความสุขยิ่งขึ้น”</a:t>
            </a:r>
          </a:p>
          <a:p>
            <a:r>
              <a:rPr lang="th-TH" baseline="0" dirty="0"/>
              <a:t>เรามุ่งเน้นการขายผลลัพธ์ เพื่อให้ผู้บริโภค ได้รับผลลัพธ์ในการเปลี่ยนแปลงที่ดีขึ้น</a:t>
            </a:r>
          </a:p>
          <a:p>
            <a:endParaRPr lang="th-TH" baseline="0" dirty="0"/>
          </a:p>
          <a:p>
            <a:r>
              <a:rPr lang="th-TH" baseline="0" dirty="0"/>
              <a:t>เราสร้างผลลัพธ์ที่เป็นแรงบันดาลใจเพื่อให้มีชีวิตที่ดีขึ้น จะสังเกตว่า เราทุกคนที่เป็นสมาชิกในห้องนี้ ล้วนแล้วแต่มีผลลัพธ์ที่ดี เพื่อเป็นแรงบันดาลใจให้กับตนเองและผู้อื่น </a:t>
            </a:r>
          </a:p>
          <a:p>
            <a:endParaRPr lang="th-TH" baseline="0" dirty="0"/>
          </a:p>
          <a:p>
            <a:r>
              <a:rPr lang="th-TH" baseline="0" dirty="0"/>
              <a:t>คุณค่าของพวกเรา</a:t>
            </a:r>
          </a:p>
          <a:p>
            <a:r>
              <a:rPr lang="th-TH" baseline="0" dirty="0"/>
              <a:t>เราทำในสิ่งที่ถูกต้องเสมอ</a:t>
            </a:r>
          </a:p>
          <a:p>
            <a:r>
              <a:rPr lang="th-TH" baseline="0" dirty="0"/>
              <a:t>เราทำงานร่วมกัน</a:t>
            </a:r>
          </a:p>
          <a:p>
            <a:r>
              <a:rPr lang="th-TH" baseline="0" dirty="0"/>
              <a:t>เราสร้างสิ่งที่ดีร่วมกัน</a:t>
            </a:r>
          </a:p>
          <a:p>
            <a:endParaRPr lang="th-TH" baseline="0" dirty="0"/>
          </a:p>
          <a:p>
            <a:r>
              <a:rPr lang="th-TH" baseline="0" dirty="0"/>
              <a:t>ทั้งหมดคือ หลักการของเฮอร์บาไลฟ์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2CFF3B-21FE-43C2-A777-F80D3A70D2C8}" type="slidenum">
              <a:rPr lang="en-SG" smtClean="0"/>
              <a:t>6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680170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หลักการ</a:t>
            </a:r>
            <a:r>
              <a:rPr lang="th-TH" baseline="0" dirty="0"/>
              <a:t> ในการทำงานของบริษัท </a:t>
            </a:r>
          </a:p>
          <a:p>
            <a:r>
              <a:rPr lang="th-TH" baseline="0" dirty="0"/>
              <a:t>ต้องการ “ทำให้โลกนี้มีสุขภาพดีและมีความสุขยิ่งขึ้น”</a:t>
            </a:r>
          </a:p>
          <a:p>
            <a:r>
              <a:rPr lang="th-TH" baseline="0" dirty="0"/>
              <a:t>เรามุ่งเน้นการขายผลลัพธ์ เพื่อให้ผู้บริโภค ได้รับผลลัพธ์ในการเปลี่ยนแปลงที่ดีขึ้น</a:t>
            </a:r>
          </a:p>
          <a:p>
            <a:endParaRPr lang="th-TH" baseline="0" dirty="0"/>
          </a:p>
          <a:p>
            <a:r>
              <a:rPr lang="th-TH" baseline="0" dirty="0"/>
              <a:t>เราสร้างผลลัพธ์ที่เป็นแรงบันดาลใจเพื่อให้มีชีวิตที่ดีขึ้น จะสังเกตว่า เราทุกคนที่เป็นสมาชิกในห้องนี้ ล้วนแล้วแต่มีผลลัพธ์ที่ดี เพื่อเป็นแรงบันดาลใจให้กับตนเองและผู้อื่น </a:t>
            </a:r>
          </a:p>
          <a:p>
            <a:endParaRPr lang="th-TH" baseline="0" dirty="0"/>
          </a:p>
          <a:p>
            <a:r>
              <a:rPr lang="th-TH" baseline="0" dirty="0"/>
              <a:t>คุณค่าของพวกเรา</a:t>
            </a:r>
          </a:p>
          <a:p>
            <a:r>
              <a:rPr lang="th-TH" baseline="0" dirty="0"/>
              <a:t>เราทำในสิ่งที่ถูกต้องเสมอ</a:t>
            </a:r>
          </a:p>
          <a:p>
            <a:r>
              <a:rPr lang="th-TH" baseline="0" dirty="0"/>
              <a:t>เราทำงานร่วมกัน</a:t>
            </a:r>
          </a:p>
          <a:p>
            <a:r>
              <a:rPr lang="th-TH" baseline="0" dirty="0"/>
              <a:t>เราสร้างสิ่งที่ดีร่วมกัน</a:t>
            </a:r>
          </a:p>
          <a:p>
            <a:endParaRPr lang="th-TH" baseline="0" dirty="0"/>
          </a:p>
          <a:p>
            <a:r>
              <a:rPr lang="th-TH" baseline="0" dirty="0"/>
              <a:t>ทั้งหมดคือ หลักการของเฮอร์บาไลฟ์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2CFF3B-21FE-43C2-A777-F80D3A70D2C8}" type="slidenum">
              <a:rPr lang="en-SG" smtClean="0"/>
              <a:t>7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76801700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b="1" dirty="0"/>
              <a:t>การรับประกันระดับมาตรฐานทองคำ</a:t>
            </a:r>
          </a:p>
          <a:p>
            <a:r>
              <a:rPr lang="th-TH" b="1" dirty="0"/>
              <a:t>ใช้ต้นทุนในการเริ่มธุรกิจในจำนวนที่ไม่มาก</a:t>
            </a:r>
            <a:r>
              <a:rPr lang="th-TH" dirty="0"/>
              <a:t>ไม่มีการกำหนดการสั่งซื้อขั้นต่ำและใช้ต้นทุนในการเริ่มธุรกิจในจำนวนที่ไม่มาก </a:t>
            </a:r>
            <a:br>
              <a:rPr lang="th-TH" dirty="0"/>
            </a:br>
            <a:br>
              <a:rPr lang="th-TH" dirty="0"/>
            </a:br>
            <a:r>
              <a:rPr lang="th-TH" dirty="0"/>
              <a:t>ไม่มีการกำหนดให้ต้องสั่งซื้อเครื่องมือการขายและเครื่องมือทำธุรกิจใดๆ สำหรับการเริ่มต้น หรือ เพื่อความสำเร็จในสมาชิกภาพเฮอร์บาไลฟ์ </a:t>
            </a:r>
          </a:p>
          <a:p>
            <a:endParaRPr lang="th-TH" b="1" dirty="0">
              <a:effectLst/>
            </a:endParaRPr>
          </a:p>
          <a:p>
            <a:r>
              <a:rPr lang="th-TH" b="1" dirty="0">
                <a:effectLst/>
              </a:rPr>
              <a:t>รับประกันคืนเงิน</a:t>
            </a:r>
            <a:r>
              <a:rPr lang="th-TH" dirty="0"/>
              <a:t>มีการรับประกันคืนเงินเต็มจำนวนใน 90 วัน สำหรับค่าใช้จ่ายของชุดสมาชิกเฮอร์บาไลฟ์ หากมีการยกเลิกสมาชิกภาพไม่ว่าด้วยเหตุผลใด</a:t>
            </a:r>
            <a:r>
              <a:rPr lang="th-TH" baseline="0" dirty="0"/>
              <a:t> </a:t>
            </a:r>
            <a:r>
              <a:rPr lang="th-TH" dirty="0"/>
              <a:t>มีการรับประกันคืนเงิน 100% สำหรับผลิตภัณฑ์ทั้งหมดที่สั่งซื้อภายใน 12 เดือน หากสมาชิกภาพถูกยกเลิกไม่ว่าด้วยเหตุผลใด </a:t>
            </a:r>
          </a:p>
          <a:p>
            <a:endParaRPr lang="th-TH" b="1" dirty="0">
              <a:effectLst/>
            </a:endParaRPr>
          </a:p>
          <a:p>
            <a:r>
              <a:rPr lang="th-TH" b="1" dirty="0">
                <a:effectLst/>
              </a:rPr>
              <a:t>ข้อมูลโอกาสทางธุรกิจแบบเปิดเผย</a:t>
            </a:r>
            <a:r>
              <a:rPr lang="th-TH" dirty="0"/>
              <a:t>เราเปิดเผยข้อมูลเกี่ยวกับรายได้ที่มีความเป็นไปได้อย่างชัดเจน ถูกต้อง และภายในเวลาที่เหมาะสมแก่ผู้ที่คาดว่าจะมาเป็นสมาชิกอยู่ในถ้อยแถลงเรื่องการจ่ายค่าตอบแทนเฉลี่ยโดยรวมของเรา</a:t>
            </a:r>
          </a:p>
          <a:p>
            <a:r>
              <a:rPr lang="th-TH" b="1" dirty="0"/>
              <a:t>รับทราบเป็นลายลักษณ์อักษร</a:t>
            </a:r>
            <a:r>
              <a:rPr lang="th-TH" dirty="0"/>
              <a:t>เรากำหนดให้สมาชิกใหม่ต้องรับทราบเป็นลายลักษณ์อักษรว่าพวกเขาตระหนักถึงการรับประกันระดับมาตรฐานทองคำก่อนที่ใบสมัครสมาชิกและข้อตกลงของพวกเขาจะถูกยอมรับ </a:t>
            </a:r>
          </a:p>
          <a:p>
            <a:endParaRPr lang="th-TH" b="1" dirty="0">
              <a:effectLst/>
            </a:endParaRPr>
          </a:p>
          <a:p>
            <a:r>
              <a:rPr lang="th-TH" b="1" dirty="0">
                <a:effectLst/>
              </a:rPr>
              <a:t>แนวทางสรรพคุณผลิตภัณฑ์และโอกาสทางธุรกิจที่ชัดเจน</a:t>
            </a:r>
            <a:r>
              <a:rPr lang="th-TH" dirty="0"/>
              <a:t>เราอธิบายไว้อย่างชัดเจนถึงประโยชน์ของผลิตภัณฑ์แต่ละชนิดและวิธีการใช้ที่เหมาะสมไว้บนฉลากผลิตภัณฑ์ ดังนั้นผลิตภัณฑ์ที่เหมาะสมจะถูกนำไปใช้ด้วยวิธีการที่เหมาะสมเพื่อให้บรรลุผลที่ดีที่สุด</a:t>
            </a:r>
            <a:br>
              <a:rPr lang="th-TH" dirty="0"/>
            </a:br>
            <a:br>
              <a:rPr lang="th-TH" dirty="0"/>
            </a:br>
            <a:r>
              <a:rPr lang="th-TH" dirty="0"/>
              <a:t>สามารถอ่านสรรพคุณและข้อมูลผลิตภัณฑ์ได้ในในหนังสือดำเนินธุรกิจเล่ม 3 ของชุดสมาชิกเฮอร์บาไลฟ์, โบรชัวร์ผลิตภัณฑ์ และเอกสารทางการอื่นๆ และในเว็บไซต์ </a:t>
            </a:r>
            <a:r>
              <a:rPr lang="en-US" dirty="0"/>
              <a:t>MyHerbalife.com </a:t>
            </a:r>
            <a:br>
              <a:rPr lang="en-US" dirty="0"/>
            </a:br>
            <a:br>
              <a:rPr lang="en-US" dirty="0"/>
            </a:br>
            <a:r>
              <a:rPr lang="th-TH" dirty="0"/>
              <a:t>เราให้ความคาดหวังในโอกาสทางธุรกิจที่สามารถเป็นจริงได้และความพยายามที่จำเป็นต้องมีเพื่อความสำเร็จในทุกตำแหน่ง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2CFF3B-21FE-43C2-A777-F80D3A70D2C8}" type="slidenum">
              <a:rPr lang="en-SG" smtClean="0"/>
              <a:t>8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42214967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หุ้นของเฮอร์บาไลฟ์</a:t>
            </a:r>
            <a:r>
              <a:rPr lang="th-TH" baseline="0" dirty="0"/>
              <a:t> มีการซื้อขาย ผ่านตลาดหลักทรัพย์นิวยอร์ค ในประเทศสหรัฐอเมริกา</a:t>
            </a:r>
          </a:p>
          <a:p>
            <a:r>
              <a:rPr lang="th-TH" baseline="0" dirty="0"/>
              <a:t>หรือที่เรารู้จักกันในนาม </a:t>
            </a:r>
            <a:r>
              <a:rPr lang="en-US" baseline="0" dirty="0"/>
              <a:t>NASDAQ (</a:t>
            </a:r>
            <a:r>
              <a:rPr lang="th-TH" baseline="0" dirty="0"/>
              <a:t>แนสแดค) ชื่อย่อหุ้น คือ </a:t>
            </a:r>
            <a:r>
              <a:rPr lang="en-US" baseline="0" dirty="0"/>
              <a:t>HLF</a:t>
            </a:r>
          </a:p>
          <a:p>
            <a:r>
              <a:rPr lang="th-TH" baseline="0"/>
              <a:t>ในปี 2559 มูลค่าการซื้อขายสุทธิอยู่ที่ 4500 ล้านเหรียญสหรัฐ และยังคงมีการซื้อขายอย่างต่อเนื่อง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2CFF3B-21FE-43C2-A777-F80D3A70D2C8}" type="slidenum">
              <a:rPr lang="en-SG" smtClean="0"/>
              <a:t>10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133789165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ctr" defTabSz="825500" rtl="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E0FB2FC-B839-1B46-8404-217D4B49A885}" type="slidenum">
              <a:rPr kumimoji="0" lang="en-US" sz="5000" b="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Helvetica Light"/>
                <a:sym typeface="Helvetica Light"/>
              </a:rPr>
              <a:pPr marL="0" marR="0" lvl="0" indent="0" algn="ctr" defTabSz="825500" rtl="0" eaLnBrk="1" fontAlgn="auto" latinLnBrk="0" hangingPunct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12</a:t>
            </a:fld>
            <a:endParaRPr kumimoji="0" lang="en-US" sz="50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80444805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h-TH" dirty="0"/>
              <a:t>หรือ เรียก ย่อๆ ว่า จอห์น เอ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42CFF3B-21FE-43C2-A777-F80D3A70D2C8}" type="slidenum">
              <a:rPr lang="en-SG" smtClean="0"/>
              <a:t>13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1475497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SEED</a:t>
            </a:r>
            <a:r>
              <a:rPr lang="en-US" baseline="0" dirty="0"/>
              <a:t> TO FEED </a:t>
            </a:r>
            <a:r>
              <a:rPr lang="th-TH" baseline="0" dirty="0"/>
              <a:t>จากเมล็ดพันธุ์ สู่โภชนาการที่ดี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42CFF3B-21FE-43C2-A777-F80D3A70D2C8}" type="slidenum">
              <a:rPr lang="en-SG" smtClean="0"/>
              <a:t>14</a:t>
            </a:fld>
            <a:endParaRPr lang="en-SG"/>
          </a:p>
        </p:txBody>
      </p:sp>
    </p:spTree>
    <p:extLst>
      <p:ext uri="{BB962C8B-B14F-4D97-AF65-F5344CB8AC3E}">
        <p14:creationId xmlns:p14="http://schemas.microsoft.com/office/powerpoint/2010/main" val="36048015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457096">
              <a:defRPr/>
            </a:pPr>
            <a:r>
              <a:rPr lang="en-US" dirty="0"/>
              <a:t> To change circle images to square:</a:t>
            </a:r>
          </a:p>
          <a:p>
            <a:pPr defTabSz="457096">
              <a:defRPr/>
            </a:pPr>
            <a:endParaRPr lang="en-US" dirty="0"/>
          </a:p>
          <a:p>
            <a:pPr marL="169367" indent="-169367" defTabSz="457096">
              <a:buFontTx/>
              <a:buChar char="-"/>
              <a:defRPr/>
            </a:pPr>
            <a:r>
              <a:rPr lang="en-US" dirty="0"/>
              <a:t>Select image</a:t>
            </a:r>
          </a:p>
          <a:p>
            <a:pPr marL="169367" indent="-169367" defTabSz="457096">
              <a:buFontTx/>
              <a:buChar char="-"/>
              <a:defRPr/>
            </a:pPr>
            <a:r>
              <a:rPr lang="en-US" dirty="0"/>
              <a:t>Go to “format picture” tab</a:t>
            </a:r>
          </a:p>
          <a:p>
            <a:pPr marL="169367" indent="-169367" defTabSz="457096">
              <a:buFontTx/>
              <a:buChar char="-"/>
              <a:defRPr/>
            </a:pPr>
            <a:r>
              <a:rPr lang="en-US" dirty="0"/>
              <a:t>Under “Adjust”, select the</a:t>
            </a:r>
            <a:r>
              <a:rPr lang="en-US" baseline="0" dirty="0"/>
              <a:t> arrow next to</a:t>
            </a:r>
            <a:r>
              <a:rPr lang="en-US" dirty="0"/>
              <a:t> “crop”</a:t>
            </a:r>
          </a:p>
          <a:p>
            <a:pPr marL="169367" indent="-169367" defTabSz="457096">
              <a:buFontTx/>
              <a:buChar char="-"/>
              <a:defRPr/>
            </a:pPr>
            <a:r>
              <a:rPr lang="en-US" dirty="0"/>
              <a:t>Choose</a:t>
            </a:r>
            <a:r>
              <a:rPr lang="en-US" baseline="0" dirty="0"/>
              <a:t> “mask to shape -&gt; rectangle” from the drop-down menu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DC37A6-59E6-7648-AD87-AAA60A9E2276}" type="slidenum">
              <a:rPr lang="en-US">
                <a:solidFill>
                  <a:prstClr val="black"/>
                </a:solidFill>
              </a:rPr>
              <a:pPr/>
              <a:t>16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6380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5.jpg"/><Relationship Id="rId4" Type="http://schemas.openxmlformats.org/officeDocument/2006/relationships/image" Target="../media/image2.png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oysign_field_small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87" t="23567" r="15247" b="32632"/>
          <a:stretch/>
        </p:blipFill>
        <p:spPr>
          <a:xfrm>
            <a:off x="6113643" y="2396938"/>
            <a:ext cx="3030357" cy="2396067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87" t="26020" r="8560"/>
          <a:stretch/>
        </p:blipFill>
        <p:spPr>
          <a:xfrm>
            <a:off x="6113643" y="0"/>
            <a:ext cx="3030357" cy="239693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10"/>
          <p:cNvSpPr/>
          <p:nvPr userDrawn="1"/>
        </p:nvSpPr>
        <p:spPr>
          <a:xfrm>
            <a:off x="0" y="4302845"/>
            <a:ext cx="9144000" cy="2063516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14" name="Picture 13" descr="HN_IndMemWhit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070" y="5614268"/>
            <a:ext cx="2127575" cy="563899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965200" y="4393791"/>
            <a:ext cx="7241445" cy="555026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3300" cap="all" spc="-8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965200" y="4959766"/>
            <a:ext cx="7241445" cy="4066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-1" y="5410199"/>
            <a:ext cx="9144001" cy="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" r="407" b="4379"/>
          <a:stretch/>
        </p:blipFill>
        <p:spPr>
          <a:xfrm>
            <a:off x="-1" y="0"/>
            <a:ext cx="6113644" cy="430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16493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5F99D74E-FD91-F645-85F9-4653EA2DA0E5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790EFEE1-B2E6-CD45-A066-30B1774484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994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300" y="297699"/>
            <a:ext cx="7810500" cy="803541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300" y="1326902"/>
            <a:ext cx="7812088" cy="4672584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Line 7"/>
          <p:cNvSpPr>
            <a:spLocks noChangeShapeType="1"/>
          </p:cNvSpPr>
          <p:nvPr userDrawn="1"/>
        </p:nvSpPr>
        <p:spPr bwMode="auto">
          <a:xfrm>
            <a:off x="0" y="1100180"/>
            <a:ext cx="9144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4101922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300" y="297699"/>
            <a:ext cx="7810500" cy="803541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300" y="1326902"/>
            <a:ext cx="7812088" cy="4672584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Line 7"/>
          <p:cNvSpPr>
            <a:spLocks noChangeShapeType="1"/>
          </p:cNvSpPr>
          <p:nvPr userDrawn="1"/>
        </p:nvSpPr>
        <p:spPr bwMode="auto">
          <a:xfrm>
            <a:off x="0" y="1100180"/>
            <a:ext cx="9144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702566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300" y="297699"/>
            <a:ext cx="7810500" cy="803541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300" y="1326902"/>
            <a:ext cx="7812088" cy="4672584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Line 7"/>
          <p:cNvSpPr>
            <a:spLocks noChangeShapeType="1"/>
          </p:cNvSpPr>
          <p:nvPr userDrawn="1"/>
        </p:nvSpPr>
        <p:spPr bwMode="auto">
          <a:xfrm>
            <a:off x="0" y="1100180"/>
            <a:ext cx="9144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91219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638FB2D2-E228-4D8E-ABCC-32A4D5EB3F13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4/25/2020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A9F024F-3D2E-4369-9C16-4520FDE3F6D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5356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1198295" y="1995648"/>
            <a:ext cx="6773493" cy="677575"/>
          </a:xfrm>
          <a:prstGeom prst="rect">
            <a:avLst/>
          </a:prstGeom>
        </p:spPr>
        <p:txBody>
          <a:bodyPr/>
          <a:lstStyle>
            <a:lvl1pPr algn="l">
              <a:defRPr sz="3500" b="0" i="0" cap="all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98295" y="2585301"/>
            <a:ext cx="5298217" cy="44081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  </a:t>
            </a:r>
          </a:p>
        </p:txBody>
      </p:sp>
    </p:spTree>
    <p:extLst>
      <p:ext uri="{BB962C8B-B14F-4D97-AF65-F5344CB8AC3E}">
        <p14:creationId xmlns:p14="http://schemas.microsoft.com/office/powerpoint/2010/main" val="781634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300" y="297699"/>
            <a:ext cx="7810500" cy="803541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300" y="1326902"/>
            <a:ext cx="7812088" cy="4672584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Line 7"/>
          <p:cNvSpPr>
            <a:spLocks noChangeShapeType="1"/>
          </p:cNvSpPr>
          <p:nvPr userDrawn="1"/>
        </p:nvSpPr>
        <p:spPr bwMode="auto">
          <a:xfrm>
            <a:off x="0" y="1100180"/>
            <a:ext cx="9144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55846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300" y="297699"/>
            <a:ext cx="7810500" cy="803541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300" y="1326902"/>
            <a:ext cx="7812088" cy="4672584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Line 7"/>
          <p:cNvSpPr>
            <a:spLocks noChangeShapeType="1"/>
          </p:cNvSpPr>
          <p:nvPr userDrawn="1"/>
        </p:nvSpPr>
        <p:spPr bwMode="auto">
          <a:xfrm>
            <a:off x="0" y="1100180"/>
            <a:ext cx="9144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5584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300" y="297699"/>
            <a:ext cx="7810500" cy="803541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300" y="1326902"/>
            <a:ext cx="7812088" cy="4672584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Line 7"/>
          <p:cNvSpPr>
            <a:spLocks noChangeShapeType="1"/>
          </p:cNvSpPr>
          <p:nvPr userDrawn="1"/>
        </p:nvSpPr>
        <p:spPr bwMode="auto">
          <a:xfrm>
            <a:off x="0" y="1100180"/>
            <a:ext cx="9144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55846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300" y="297699"/>
            <a:ext cx="7810500" cy="803541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300" y="1326902"/>
            <a:ext cx="7812088" cy="4672584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Line 7"/>
          <p:cNvSpPr>
            <a:spLocks noChangeShapeType="1"/>
          </p:cNvSpPr>
          <p:nvPr userDrawn="1"/>
        </p:nvSpPr>
        <p:spPr bwMode="auto">
          <a:xfrm>
            <a:off x="0" y="1100180"/>
            <a:ext cx="9144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5584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3362851" cy="5410199"/>
          </a:xfrm>
        </p:spPr>
        <p:txBody>
          <a:bodyPr/>
          <a:lstStyle/>
          <a:p>
            <a:endParaRPr lang="en-US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598430" y="745067"/>
            <a:ext cx="4604829" cy="834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idx="11"/>
          </p:nvPr>
        </p:nvSpPr>
        <p:spPr>
          <a:xfrm>
            <a:off x="3598430" y="1676400"/>
            <a:ext cx="4604830" cy="3649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0023108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300" y="297699"/>
            <a:ext cx="7810500" cy="803541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300" y="1326902"/>
            <a:ext cx="7812088" cy="4672584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Line 7"/>
          <p:cNvSpPr>
            <a:spLocks noChangeShapeType="1"/>
          </p:cNvSpPr>
          <p:nvPr userDrawn="1"/>
        </p:nvSpPr>
        <p:spPr bwMode="auto">
          <a:xfrm>
            <a:off x="0" y="1100180"/>
            <a:ext cx="9144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000000"/>
              </a:solidFill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255846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/>
          <p:cNvSpPr>
            <a:spLocks noGrp="1"/>
          </p:cNvSpPr>
          <p:nvPr>
            <p:ph idx="10"/>
          </p:nvPr>
        </p:nvSpPr>
        <p:spPr>
          <a:xfrm>
            <a:off x="457200" y="1105746"/>
            <a:ext cx="8229599" cy="4544568"/>
          </a:xfrm>
        </p:spPr>
        <p:txBody>
          <a:bodyPr/>
          <a:lstStyle>
            <a:lvl1pPr>
              <a:defRPr>
                <a:solidFill>
                  <a:srgbClr val="595959"/>
                </a:solidFill>
              </a:defRPr>
            </a:lvl1pPr>
            <a:lvl2pPr>
              <a:defRPr>
                <a:solidFill>
                  <a:srgbClr val="595959"/>
                </a:solidFill>
              </a:defRPr>
            </a:lvl2pPr>
            <a:lvl3pPr>
              <a:defRPr>
                <a:solidFill>
                  <a:srgbClr val="595959"/>
                </a:solidFill>
              </a:defRPr>
            </a:lvl3pPr>
            <a:lvl4pPr>
              <a:defRPr>
                <a:solidFill>
                  <a:srgbClr val="595959"/>
                </a:solidFill>
              </a:defRPr>
            </a:lvl4pPr>
            <a:lvl5pPr>
              <a:defRPr>
                <a:solidFill>
                  <a:srgbClr val="595959"/>
                </a:solidFill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0" name="Title Placeholder 1"/>
          <p:cNvSpPr>
            <a:spLocks noGrp="1"/>
          </p:cNvSpPr>
          <p:nvPr>
            <p:ph type="title"/>
          </p:nvPr>
        </p:nvSpPr>
        <p:spPr>
          <a:xfrm>
            <a:off x="457201" y="152400"/>
            <a:ext cx="8229597" cy="620039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>
              <a:defRPr>
                <a:solidFill>
                  <a:srgbClr val="7BC143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cxnSp>
        <p:nvCxnSpPr>
          <p:cNvPr id="5" name="Straight Connector 4"/>
          <p:cNvCxnSpPr/>
          <p:nvPr userDrawn="1"/>
        </p:nvCxnSpPr>
        <p:spPr>
          <a:xfrm>
            <a:off x="0" y="734339"/>
            <a:ext cx="9144000" cy="0"/>
          </a:xfrm>
          <a:prstGeom prst="line">
            <a:avLst/>
          </a:prstGeom>
          <a:ln w="6350" cmpd="sng">
            <a:solidFill>
              <a:srgbClr val="7BC143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8381779"/>
      </p:ext>
    </p:extLst>
  </p:cSld>
  <p:clrMapOvr>
    <a:masterClrMapping/>
  </p:clrMapOvr>
  <p:transition>
    <p:dissolv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oysign_field_small.jpg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587" t="23567" r="15247" b="32632"/>
          <a:stretch/>
        </p:blipFill>
        <p:spPr>
          <a:xfrm>
            <a:off x="6113643" y="2396938"/>
            <a:ext cx="3030357" cy="2396067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 userDrawn="1"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087" t="26020" r="8560"/>
          <a:stretch/>
        </p:blipFill>
        <p:spPr>
          <a:xfrm>
            <a:off x="6113643" y="0"/>
            <a:ext cx="3030357" cy="2396938"/>
          </a:xfrm>
          <a:prstGeom prst="rect">
            <a:avLst/>
          </a:prstGeom>
          <a:noFill/>
          <a:ln>
            <a:noFill/>
          </a:ln>
        </p:spPr>
      </p:pic>
      <p:sp>
        <p:nvSpPr>
          <p:cNvPr id="11" name="Rectangle 10"/>
          <p:cNvSpPr/>
          <p:nvPr userDrawn="1"/>
        </p:nvSpPr>
        <p:spPr>
          <a:xfrm>
            <a:off x="0" y="4302845"/>
            <a:ext cx="9144000" cy="2063516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pic>
        <p:nvPicPr>
          <p:cNvPr id="14" name="Picture 13" descr="HN_IndMemWhite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070" y="5614268"/>
            <a:ext cx="2127575" cy="563899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/>
          </p:nvPr>
        </p:nvSpPr>
        <p:spPr>
          <a:xfrm>
            <a:off x="965200" y="4393791"/>
            <a:ext cx="7241445" cy="555026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3300" cap="all" spc="-8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20" name="Subtitle 2"/>
          <p:cNvSpPr>
            <a:spLocks noGrp="1"/>
          </p:cNvSpPr>
          <p:nvPr>
            <p:ph type="subTitle" idx="1"/>
          </p:nvPr>
        </p:nvSpPr>
        <p:spPr>
          <a:xfrm>
            <a:off x="965200" y="4959766"/>
            <a:ext cx="7241445" cy="406637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cxnSp>
        <p:nvCxnSpPr>
          <p:cNvPr id="9" name="Straight Connector 8"/>
          <p:cNvCxnSpPr/>
          <p:nvPr userDrawn="1"/>
        </p:nvCxnSpPr>
        <p:spPr>
          <a:xfrm>
            <a:off x="-1" y="5410199"/>
            <a:ext cx="9144001" cy="0"/>
          </a:xfrm>
          <a:prstGeom prst="line">
            <a:avLst/>
          </a:prstGeom>
          <a:ln>
            <a:solidFill>
              <a:srgbClr val="FFFFFF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 userDrawn="1"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" r="407" b="4379"/>
          <a:stretch/>
        </p:blipFill>
        <p:spPr>
          <a:xfrm>
            <a:off x="-1" y="0"/>
            <a:ext cx="6113644" cy="43028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49104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-1" y="0"/>
            <a:ext cx="3362851" cy="5410199"/>
          </a:xfrm>
        </p:spPr>
        <p:txBody>
          <a:bodyPr/>
          <a:lstStyle/>
          <a:p>
            <a:endParaRPr lang="en-US"/>
          </a:p>
        </p:txBody>
      </p:sp>
      <p:sp>
        <p:nvSpPr>
          <p:cNvPr id="8" name="Title Placeholder 1"/>
          <p:cNvSpPr>
            <a:spLocks noGrp="1"/>
          </p:cNvSpPr>
          <p:nvPr>
            <p:ph type="title"/>
          </p:nvPr>
        </p:nvSpPr>
        <p:spPr>
          <a:xfrm>
            <a:off x="3598430" y="745067"/>
            <a:ext cx="4604829" cy="834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11" name="Text Placeholder 2"/>
          <p:cNvSpPr>
            <a:spLocks noGrp="1"/>
          </p:cNvSpPr>
          <p:nvPr>
            <p:ph idx="11"/>
          </p:nvPr>
        </p:nvSpPr>
        <p:spPr>
          <a:xfrm>
            <a:off x="3598430" y="1676400"/>
            <a:ext cx="4604830" cy="364913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31937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953520" y="724372"/>
            <a:ext cx="7249739" cy="10324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idx="1"/>
          </p:nvPr>
        </p:nvSpPr>
        <p:spPr>
          <a:xfrm>
            <a:off x="953520" y="1896533"/>
            <a:ext cx="7249740" cy="3479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446205953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FB6FEF-A986-4069-A273-7F8F93C5BB00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959193911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3375" y="331788"/>
            <a:ext cx="6934200" cy="420687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SG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9DEFCB-F7A9-4386-A1C5-98C940A0CE64}" type="slidenum">
              <a:rPr lang="ko-KR" altLang="en-US"/>
              <a:pPr>
                <a:defRPr/>
              </a:pPr>
              <a:t>‹#›</a:t>
            </a:fld>
            <a:endParaRPr lang="en-US" altLang="ko-KR"/>
          </a:p>
        </p:txBody>
      </p:sp>
    </p:spTree>
    <p:extLst>
      <p:ext uri="{BB962C8B-B14F-4D97-AF65-F5344CB8AC3E}">
        <p14:creationId xmlns:p14="http://schemas.microsoft.com/office/powerpoint/2010/main" val="1135421045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49300" y="297699"/>
            <a:ext cx="7810500" cy="803541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49300" y="1326902"/>
            <a:ext cx="7812088" cy="4672584"/>
          </a:xfrm>
        </p:spPr>
        <p:txBody>
          <a:bodyPr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en-US" dirty="0"/>
          </a:p>
        </p:txBody>
      </p:sp>
      <p:sp>
        <p:nvSpPr>
          <p:cNvPr id="4" name="Line 7"/>
          <p:cNvSpPr>
            <a:spLocks noChangeShapeType="1"/>
          </p:cNvSpPr>
          <p:nvPr userDrawn="1"/>
        </p:nvSpPr>
        <p:spPr bwMode="auto">
          <a:xfrm>
            <a:off x="0" y="1100180"/>
            <a:ext cx="91440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en-US">
              <a:solidFill>
                <a:srgbClr val="000000"/>
              </a:solidFill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317452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h-TH"/>
              <a:t>คลิกเพื่อแก้ไขลักษณะชื่อเรื่องต้นแบบ</a:t>
            </a:r>
            <a:endParaRPr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h-TH"/>
              <a:t>คลิกเพื่อแก้ไขลักษณะชื่อเรื่องรองต้นแบบ</a:t>
            </a:r>
            <a:endParaRPr lang="en-US"/>
          </a:p>
        </p:txBody>
      </p:sp>
      <p:sp>
        <p:nvSpPr>
          <p:cNvPr id="4" name="ตัวยึดวันที่ 3">
            <a:extLst>
              <a:ext uri="{FF2B5EF4-FFF2-40B4-BE49-F238E27FC236}">
                <a16:creationId xmlns:a16="http://schemas.microsoft.com/office/drawing/2014/main" id="{A1B78C92-66F6-4299-AA65-F61984BF2B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ท้ายกระดาษ 4">
            <a:extLst>
              <a:ext uri="{FF2B5EF4-FFF2-40B4-BE49-F238E27FC236}">
                <a16:creationId xmlns:a16="http://schemas.microsoft.com/office/drawing/2014/main" id="{CF7182C4-823E-46C4-B5E0-CB53843A05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>
            <a:extLst>
              <a:ext uri="{FF2B5EF4-FFF2-40B4-BE49-F238E27FC236}">
                <a16:creationId xmlns:a16="http://schemas.microsoft.com/office/drawing/2014/main" id="{C2A823D6-903D-4B1B-AC19-7F2582B88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CA2AED-0D42-475D-A7AD-782EBD4F6F8B}" type="slidenum">
              <a:rPr lang="en-US"/>
              <a:pPr>
                <a:defRPr/>
              </a:pPr>
              <a:t>‹#›</a:t>
            </a:fld>
            <a:endParaRPr lang="th-TH"/>
          </a:p>
        </p:txBody>
      </p:sp>
    </p:spTree>
    <p:extLst>
      <p:ext uri="{BB962C8B-B14F-4D97-AF65-F5344CB8AC3E}">
        <p14:creationId xmlns:p14="http://schemas.microsoft.com/office/powerpoint/2010/main" val="387202130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763787"/>
            <a:ext cx="7772400" cy="1140386"/>
          </a:xfrm>
        </p:spPr>
        <p:txBody>
          <a:bodyPr/>
          <a:lstStyle/>
          <a:p>
            <a:r>
              <a:rPr lang="en-US" dirty="0"/>
              <a:t>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026586"/>
            <a:ext cx="3950393" cy="612214"/>
          </a:xfrm>
        </p:spPr>
        <p:txBody>
          <a:bodyPr>
            <a:normAutofit/>
          </a:bodyPr>
          <a:lstStyle>
            <a:lvl1pPr marL="0" indent="0" algn="l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171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00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38B6F24-4F08-2142-9715-43DB0AF02E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18768" y="5774006"/>
            <a:ext cx="1972030" cy="709344"/>
          </a:xfrm>
          <a:prstGeom prst="rect">
            <a:avLst/>
          </a:prstGeom>
        </p:spPr>
      </p:pic>
      <p:pic>
        <p:nvPicPr>
          <p:cNvPr id="6" name="Picture 5" descr="18826555_PRJ_Global 16x9 PPT header image.jpg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3549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30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 - No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Placeholder 1"/>
          <p:cNvSpPr>
            <a:spLocks noGrp="1"/>
          </p:cNvSpPr>
          <p:nvPr>
            <p:ph type="title"/>
          </p:nvPr>
        </p:nvSpPr>
        <p:spPr>
          <a:xfrm>
            <a:off x="953520" y="724372"/>
            <a:ext cx="7249739" cy="103246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5" name="Text Placeholder 2"/>
          <p:cNvSpPr>
            <a:spLocks noGrp="1"/>
          </p:cNvSpPr>
          <p:nvPr>
            <p:ph idx="1"/>
          </p:nvPr>
        </p:nvSpPr>
        <p:spPr>
          <a:xfrm>
            <a:off x="953520" y="1896533"/>
            <a:ext cx="7249740" cy="3479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8877267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685800" y="3763787"/>
            <a:ext cx="7772400" cy="1140386"/>
          </a:xfrm>
        </p:spPr>
        <p:txBody>
          <a:bodyPr/>
          <a:lstStyle/>
          <a:p>
            <a:r>
              <a:rPr lang="en-US" dirty="0"/>
              <a:t>Section title header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5026586"/>
            <a:ext cx="3950393" cy="612214"/>
          </a:xfrm>
        </p:spPr>
        <p:txBody>
          <a:bodyPr>
            <a:normAutofit/>
          </a:bodyPr>
          <a:lstStyle>
            <a:lvl1pPr marL="0" marR="0" indent="0" algn="l" defTabSz="17145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1350">
                <a:solidFill>
                  <a:schemeClr val="tx1">
                    <a:tint val="75000"/>
                  </a:schemeClr>
                </a:solidFill>
              </a:defRPr>
            </a:lvl1pPr>
            <a:lvl2pPr marL="1714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5143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8572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12001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</a:t>
            </a:r>
          </a:p>
          <a:p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805DE00-B28C-E249-80A7-BC6BB58B617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18768" y="5774006"/>
            <a:ext cx="1972030" cy="7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50471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84" descr="Rectangle 14"/>
          <p:cNvSpPr/>
          <p:nvPr userDrawn="1"/>
        </p:nvSpPr>
        <p:spPr>
          <a:xfrm>
            <a:off x="429077" y="1411057"/>
            <a:ext cx="8301018" cy="501114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miter lim="400000"/>
          </a:ln>
        </p:spPr>
        <p:txBody>
          <a:bodyPr lIns="32986" tIns="32986" rIns="32986" bIns="32986" anchor="ctr"/>
          <a:lstStyle/>
          <a:p>
            <a:pPr defTabSz="685800">
              <a:defRPr sz="3600">
                <a:solidFill>
                  <a:srgbClr val="A6AAA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077" y="274638"/>
            <a:ext cx="8301018" cy="1143000"/>
          </a:xfrm>
        </p:spPr>
        <p:txBody>
          <a:bodyPr>
            <a:normAutofit/>
          </a:bodyPr>
          <a:lstStyle>
            <a:lvl1pPr>
              <a:lnSpc>
                <a:spcPct val="200000"/>
              </a:lnSpc>
              <a:defRPr sz="2475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</p:nvPr>
        </p:nvSpPr>
        <p:spPr>
          <a:xfrm>
            <a:off x="550069" y="1609725"/>
            <a:ext cx="8063508" cy="4664075"/>
          </a:xfrm>
        </p:spPr>
        <p:txBody>
          <a:bodyPr lIns="457200" tIns="457200" rIns="457200" bIns="45720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6143821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84" descr="Rectangle 14"/>
          <p:cNvSpPr/>
          <p:nvPr userDrawn="1"/>
        </p:nvSpPr>
        <p:spPr>
          <a:xfrm>
            <a:off x="429077" y="1411057"/>
            <a:ext cx="8301018" cy="501114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miter lim="400000"/>
          </a:ln>
        </p:spPr>
        <p:txBody>
          <a:bodyPr lIns="32986" tIns="32986" rIns="32986" bIns="32986" anchor="ctr"/>
          <a:lstStyle/>
          <a:p>
            <a:pPr defTabSz="685800">
              <a:defRPr sz="3600">
                <a:solidFill>
                  <a:srgbClr val="A6AAA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077" y="274638"/>
            <a:ext cx="8301018" cy="1143000"/>
          </a:xfrm>
        </p:spPr>
        <p:txBody>
          <a:bodyPr>
            <a:normAutofit/>
          </a:bodyPr>
          <a:lstStyle>
            <a:lvl1pPr>
              <a:lnSpc>
                <a:spcPct val="200000"/>
              </a:lnSpc>
              <a:defRPr sz="2475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762500" y="1598575"/>
            <a:ext cx="3760589" cy="4590935"/>
          </a:xfrm>
        </p:spPr>
        <p:txBody>
          <a:bodyPr lIns="457200" tIns="457200" rIns="457200" bIns="45720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640689" y="1598575"/>
            <a:ext cx="3760589" cy="4590897"/>
          </a:xfrm>
        </p:spPr>
        <p:txBody>
          <a:bodyPr lIns="457200" tIns="457200" rIns="457200" bIns="45720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481224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84" descr="Rectangle 14"/>
          <p:cNvSpPr/>
          <p:nvPr userDrawn="1"/>
        </p:nvSpPr>
        <p:spPr>
          <a:xfrm>
            <a:off x="429077" y="1411057"/>
            <a:ext cx="8301018" cy="5011142"/>
          </a:xfrm>
          <a:prstGeom prst="rect">
            <a:avLst/>
          </a:prstGeom>
          <a:solidFill>
            <a:schemeClr val="bg1">
              <a:lumMod val="95000"/>
            </a:schemeClr>
          </a:solidFill>
          <a:ln w="3175">
            <a:miter lim="400000"/>
          </a:ln>
        </p:spPr>
        <p:txBody>
          <a:bodyPr lIns="32986" tIns="32986" rIns="32986" bIns="32986" anchor="ctr"/>
          <a:lstStyle/>
          <a:p>
            <a:pPr defTabSz="685800">
              <a:defRPr sz="3600">
                <a:solidFill>
                  <a:srgbClr val="A6AAA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35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9077" y="274638"/>
            <a:ext cx="8301018" cy="1143000"/>
          </a:xfrm>
        </p:spPr>
        <p:txBody>
          <a:bodyPr>
            <a:normAutofit/>
          </a:bodyPr>
          <a:lstStyle>
            <a:lvl1pPr>
              <a:lnSpc>
                <a:spcPct val="200000"/>
              </a:lnSpc>
              <a:defRPr sz="2475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1"/>
          </p:nvPr>
        </p:nvSpPr>
        <p:spPr>
          <a:xfrm>
            <a:off x="640689" y="1598613"/>
            <a:ext cx="3760456" cy="89773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2"/>
          </p:nvPr>
        </p:nvSpPr>
        <p:spPr>
          <a:xfrm>
            <a:off x="4762393" y="1598575"/>
            <a:ext cx="3760419" cy="89773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3"/>
          </p:nvPr>
        </p:nvSpPr>
        <p:spPr>
          <a:xfrm>
            <a:off x="4762500" y="2496344"/>
            <a:ext cx="3760589" cy="3693166"/>
          </a:xfrm>
        </p:spPr>
        <p:txBody>
          <a:bodyPr lIns="457200" tIns="457200" rIns="457200" bIns="45720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7" name="Text Placeholder 15"/>
          <p:cNvSpPr>
            <a:spLocks noGrp="1"/>
          </p:cNvSpPr>
          <p:nvPr>
            <p:ph type="body" sz="quarter" idx="14"/>
          </p:nvPr>
        </p:nvSpPr>
        <p:spPr>
          <a:xfrm>
            <a:off x="640689" y="2496306"/>
            <a:ext cx="3760589" cy="3693166"/>
          </a:xfrm>
        </p:spPr>
        <p:txBody>
          <a:bodyPr lIns="457200" tIns="457200" rIns="457200" bIns="45720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43016640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W/O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10"/>
          </p:nvPr>
        </p:nvSpPr>
        <p:spPr>
          <a:xfrm>
            <a:off x="429077" y="1417638"/>
            <a:ext cx="8301018" cy="4965700"/>
          </a:xfrm>
        </p:spPr>
        <p:txBody>
          <a:bodyPr lIns="457200" tIns="457200" rIns="457200" bIns="45720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29077" y="274638"/>
            <a:ext cx="8301018" cy="1143000"/>
          </a:xfrm>
        </p:spPr>
        <p:txBody>
          <a:bodyPr>
            <a:normAutofit/>
          </a:bodyPr>
          <a:lstStyle>
            <a:lvl1pPr>
              <a:lnSpc>
                <a:spcPct val="200000"/>
              </a:lnSpc>
              <a:defRPr sz="2475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306281234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&amp; Content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38B6F24-4F08-2142-9715-43DB0AF02ECB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18768" y="5774006"/>
            <a:ext cx="1972030" cy="709344"/>
          </a:xfrm>
          <a:prstGeom prst="rect">
            <a:avLst/>
          </a:prstGeom>
        </p:spPr>
      </p:pic>
      <p:sp>
        <p:nvSpPr>
          <p:cNvPr id="5" name="Content Placeholder 3"/>
          <p:cNvSpPr>
            <a:spLocks noGrp="1"/>
          </p:cNvSpPr>
          <p:nvPr>
            <p:ph sz="quarter" idx="10"/>
          </p:nvPr>
        </p:nvSpPr>
        <p:spPr>
          <a:xfrm>
            <a:off x="429077" y="1417637"/>
            <a:ext cx="8301018" cy="4264745"/>
          </a:xfrm>
        </p:spPr>
        <p:txBody>
          <a:bodyPr lIns="457200" tIns="457200" rIns="457200" bIns="45720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29077" y="274638"/>
            <a:ext cx="8301018" cy="1143000"/>
          </a:xfrm>
        </p:spPr>
        <p:txBody>
          <a:bodyPr>
            <a:normAutofit/>
          </a:bodyPr>
          <a:lstStyle>
            <a:lvl1pPr>
              <a:lnSpc>
                <a:spcPct val="200000"/>
              </a:lnSpc>
              <a:defRPr sz="2475"/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7474264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0431"/>
            <a:ext cx="2780267" cy="984669"/>
          </a:xfrm>
          <a:solidFill>
            <a:srgbClr val="F2F2F2"/>
          </a:solidFill>
        </p:spPr>
        <p:txBody>
          <a:bodyPr lIns="457200" tIns="228600" rIns="457200" bIns="228600" anchor="b">
            <a:noAutofit/>
          </a:bodyPr>
          <a:lstStyle>
            <a:lvl1pPr algn="l">
              <a:defRPr sz="2025" b="1"/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1D1039-D536-784B-8A2B-4C6A6C13B4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18768" y="5774006"/>
            <a:ext cx="1972030" cy="70934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57200" y="1554957"/>
            <a:ext cx="2780109" cy="3959225"/>
          </a:xfrm>
          <a:solidFill>
            <a:schemeClr val="bg1">
              <a:lumMod val="95000"/>
            </a:schemeClr>
          </a:solidFill>
        </p:spPr>
        <p:txBody>
          <a:bodyPr lIns="457200" tIns="457200" rIns="457200" bIns="45720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15"/>
          </p:nvPr>
        </p:nvSpPr>
        <p:spPr>
          <a:xfrm>
            <a:off x="3333750" y="450057"/>
            <a:ext cx="5257205" cy="5064125"/>
          </a:xfrm>
        </p:spPr>
        <p:txBody>
          <a:bodyPr lIns="457200" tIns="457200" rIns="457200" bIns="45720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92134015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 with Caption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0431"/>
            <a:ext cx="2780267" cy="984669"/>
          </a:xfrm>
          <a:solidFill>
            <a:srgbClr val="F2F2F2"/>
          </a:solidFill>
        </p:spPr>
        <p:txBody>
          <a:bodyPr lIns="457200" tIns="228600" rIns="457200" bIns="228600" anchor="b">
            <a:noAutofit/>
          </a:bodyPr>
          <a:lstStyle>
            <a:lvl1pPr algn="l">
              <a:defRPr sz="2025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Shape 214"/>
          <p:cNvSpPr>
            <a:spLocks noGrp="1"/>
          </p:cNvSpPr>
          <p:nvPr>
            <p:ph type="pic" idx="13"/>
          </p:nvPr>
        </p:nvSpPr>
        <p:spPr>
          <a:xfrm>
            <a:off x="3314700" y="450432"/>
            <a:ext cx="5368293" cy="5063948"/>
          </a:xfrm>
          <a:prstGeom prst="rect">
            <a:avLst/>
          </a:prstGeom>
          <a:solidFill>
            <a:srgbClr val="DCDEE0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21D1039-D536-784B-8A2B-4C6A6C13B4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18768" y="5774006"/>
            <a:ext cx="1972030" cy="709344"/>
          </a:xfrm>
          <a:prstGeom prst="rect">
            <a:avLst/>
          </a:prstGeom>
        </p:spPr>
      </p:pic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457200" y="1554957"/>
            <a:ext cx="2780109" cy="3959225"/>
          </a:xfrm>
          <a:solidFill>
            <a:schemeClr val="bg1">
              <a:lumMod val="95000"/>
            </a:schemeClr>
          </a:solidFill>
        </p:spPr>
        <p:txBody>
          <a:bodyPr lIns="457200" tIns="457200" rIns="457200" bIns="457200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5474126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3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65"/>
          <p:cNvSpPr>
            <a:spLocks noGrp="1"/>
          </p:cNvSpPr>
          <p:nvPr>
            <p:ph type="pic" sz="half" idx="13"/>
          </p:nvPr>
        </p:nvSpPr>
        <p:spPr>
          <a:xfrm>
            <a:off x="0" y="435599"/>
            <a:ext cx="5532086" cy="5960075"/>
          </a:xfrm>
          <a:prstGeom prst="rect">
            <a:avLst/>
          </a:prstGeom>
          <a:solidFill>
            <a:srgbClr val="DCDEE0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" name="Shape 65"/>
          <p:cNvSpPr>
            <a:spLocks noGrp="1"/>
          </p:cNvSpPr>
          <p:nvPr>
            <p:ph type="pic" sz="half" idx="14"/>
          </p:nvPr>
        </p:nvSpPr>
        <p:spPr>
          <a:xfrm>
            <a:off x="5653913" y="435599"/>
            <a:ext cx="3490087" cy="3444345"/>
          </a:xfrm>
          <a:prstGeom prst="rect">
            <a:avLst/>
          </a:prstGeom>
          <a:solidFill>
            <a:srgbClr val="DCDEE0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" name="Shape 65"/>
          <p:cNvSpPr>
            <a:spLocks noGrp="1"/>
          </p:cNvSpPr>
          <p:nvPr>
            <p:ph type="pic" sz="half" idx="15"/>
          </p:nvPr>
        </p:nvSpPr>
        <p:spPr>
          <a:xfrm>
            <a:off x="5653913" y="4061266"/>
            <a:ext cx="3507198" cy="2360933"/>
          </a:xfrm>
          <a:prstGeom prst="rect">
            <a:avLst/>
          </a:prstGeom>
          <a:solidFill>
            <a:srgbClr val="DCDEE0"/>
          </a:solidFill>
        </p:spPr>
        <p:txBody>
          <a:bodyPr lIns="91439" tIns="45719" rIns="91439" bIns="45719" anchor="t">
            <a:noAutofit/>
          </a:bodyPr>
          <a:lstStyle/>
          <a:p>
            <a:endParaRPr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722114" y="4406900"/>
            <a:ext cx="4809972" cy="1362075"/>
          </a:xfrm>
          <a:solidFill>
            <a:srgbClr val="53585F"/>
          </a:solidFill>
        </p:spPr>
        <p:txBody>
          <a:bodyPr lIns="457200" tIns="457200" rIns="457200" bIns="457200" anchor="ctr">
            <a:normAutofit/>
          </a:bodyPr>
          <a:lstStyle>
            <a:lvl1pPr marL="137160" algn="l">
              <a:defRPr sz="2475" b="1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96889967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2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hape 245" descr="Picture Placeholder 5"/>
          <p:cNvSpPr>
            <a:spLocks noGrp="1"/>
          </p:cNvSpPr>
          <p:nvPr>
            <p:ph type="pic" idx="13"/>
          </p:nvPr>
        </p:nvSpPr>
        <p:spPr>
          <a:xfrm>
            <a:off x="0" y="420873"/>
            <a:ext cx="5532087" cy="5974830"/>
          </a:xfrm>
          <a:prstGeom prst="rect">
            <a:avLst/>
          </a:prstGeom>
          <a:solidFill>
            <a:srgbClr val="DCDEE0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" name="Shape 246" descr="Picture Placeholder 5"/>
          <p:cNvSpPr>
            <a:spLocks noGrp="1"/>
          </p:cNvSpPr>
          <p:nvPr>
            <p:ph type="pic" sz="quarter" idx="14"/>
          </p:nvPr>
        </p:nvSpPr>
        <p:spPr>
          <a:xfrm>
            <a:off x="5653913" y="435599"/>
            <a:ext cx="3507198" cy="3444345"/>
          </a:xfrm>
          <a:prstGeom prst="rect">
            <a:avLst/>
          </a:prstGeom>
          <a:solidFill>
            <a:srgbClr val="DCDEE0"/>
          </a:solidFill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9" name="Shape 292"/>
          <p:cNvSpPr/>
          <p:nvPr userDrawn="1"/>
        </p:nvSpPr>
        <p:spPr>
          <a:xfrm>
            <a:off x="5653913" y="4020038"/>
            <a:ext cx="3507198" cy="2375665"/>
          </a:xfrm>
          <a:prstGeom prst="rect">
            <a:avLst/>
          </a:prstGeom>
          <a:solidFill>
            <a:srgbClr val="53585F"/>
          </a:solidFill>
          <a:ln w="3175">
            <a:miter lim="400000"/>
          </a:ln>
          <a:effectLst>
            <a:outerShdw blurRad="25400" dist="12700" dir="5400000" rotWithShape="0">
              <a:srgbClr val="000000">
                <a:alpha val="50000"/>
              </a:srgbClr>
            </a:outerShdw>
          </a:effectLst>
        </p:spPr>
        <p:txBody>
          <a:bodyPr lIns="18326" tIns="18326" rIns="18326" bIns="18326" anchor="ctr"/>
          <a:lstStyle/>
          <a:p>
            <a:pPr>
              <a:defRPr sz="3200">
                <a:solidFill>
                  <a:srgbClr val="FFFFFF"/>
                </a:solidFill>
              </a:defRPr>
            </a:pPr>
            <a:endParaRPr sz="120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842867" y="4217627"/>
            <a:ext cx="2843933" cy="1994790"/>
          </a:xfrm>
        </p:spPr>
        <p:txBody>
          <a:bodyPr anchor="ctr"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074079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937846" y="1934308"/>
            <a:ext cx="7261039" cy="3673229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937846" y="1235727"/>
            <a:ext cx="7248769" cy="593520"/>
          </a:xfrm>
          <a:prstGeom prst="rect">
            <a:avLst/>
          </a:prstGeom>
        </p:spPr>
        <p:txBody>
          <a:bodyPr/>
          <a:lstStyle>
            <a:lvl1pPr algn="l">
              <a:defRPr sz="3000" b="0" i="0" cap="all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85672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arge 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5"/>
          <p:cNvSpPr>
            <a:spLocks noGrp="1"/>
          </p:cNvSpPr>
          <p:nvPr>
            <p:ph type="pic" sz="half" idx="13"/>
          </p:nvPr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DCDEE0"/>
          </a:solidFill>
          <a:ln>
            <a:noFill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216705243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centered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224" descr="Rectangle 14"/>
          <p:cNvSpPr/>
          <p:nvPr userDrawn="1"/>
        </p:nvSpPr>
        <p:spPr>
          <a:xfrm>
            <a:off x="6289133" y="-34833"/>
            <a:ext cx="3288981" cy="6892833"/>
          </a:xfrm>
          <a:prstGeom prst="rect">
            <a:avLst/>
          </a:prstGeom>
          <a:solidFill>
            <a:schemeClr val="bg1">
              <a:lumMod val="85000"/>
              <a:alpha val="30000"/>
            </a:schemeClr>
          </a:solidFill>
          <a:ln w="3175">
            <a:miter lim="400000"/>
          </a:ln>
        </p:spPr>
        <p:txBody>
          <a:bodyPr lIns="32986" tIns="32986" rIns="32986" bIns="32986" anchor="ctr"/>
          <a:lstStyle/>
          <a:p>
            <a:pPr defTabSz="685800">
              <a:defRPr sz="3600">
                <a:solidFill>
                  <a:srgbClr val="A6AAA9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1350"/>
          </a:p>
        </p:txBody>
      </p:sp>
      <p:sp>
        <p:nvSpPr>
          <p:cNvPr id="9" name="Shape 230" descr="Picture Placeholder 5"/>
          <p:cNvSpPr>
            <a:spLocks noGrp="1"/>
          </p:cNvSpPr>
          <p:nvPr>
            <p:ph type="pic" idx="13"/>
          </p:nvPr>
        </p:nvSpPr>
        <p:spPr>
          <a:xfrm>
            <a:off x="894522" y="647884"/>
            <a:ext cx="7360479" cy="4873855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28863F-FB3C-B348-86F8-89E4502BD80C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18768" y="5774006"/>
            <a:ext cx="1972030" cy="7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296696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441907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21D1039-D536-784B-8A2B-4C6A6C13B462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618768" y="5774006"/>
            <a:ext cx="1972030" cy="70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73482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1"/>
          <p:cNvSpPr>
            <a:spLocks noGrp="1"/>
          </p:cNvSpPr>
          <p:nvPr>
            <p:ph type="ctrTitle" hasCustomPrompt="1"/>
          </p:nvPr>
        </p:nvSpPr>
        <p:spPr>
          <a:xfrm>
            <a:off x="1198296" y="1995649"/>
            <a:ext cx="6773493" cy="677575"/>
          </a:xfrm>
          <a:prstGeom prst="rect">
            <a:avLst/>
          </a:prstGeom>
        </p:spPr>
        <p:txBody>
          <a:bodyPr/>
          <a:lstStyle>
            <a:lvl1pPr algn="l">
              <a:defRPr sz="2625" b="0" i="0" cap="all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</a:t>
            </a:r>
          </a:p>
        </p:txBody>
      </p:sp>
      <p:sp>
        <p:nvSpPr>
          <p:cNvPr id="4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1198296" y="2585301"/>
            <a:ext cx="5298217" cy="44081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1500">
                <a:solidFill>
                  <a:schemeClr val="bg1">
                    <a:lumMod val="50000"/>
                  </a:schemeClr>
                </a:solidFill>
                <a:latin typeface="Arial"/>
                <a:cs typeface="Arial"/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Click to edit Master subtitle style  </a:t>
            </a:r>
          </a:p>
        </p:txBody>
      </p:sp>
    </p:spTree>
    <p:extLst>
      <p:ext uri="{BB962C8B-B14F-4D97-AF65-F5344CB8AC3E}">
        <p14:creationId xmlns:p14="http://schemas.microsoft.com/office/powerpoint/2010/main" val="1060047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ext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937847" y="1934309"/>
            <a:ext cx="7261039" cy="3673229"/>
          </a:xfrm>
          <a:prstGeom prst="rect">
            <a:avLst/>
          </a:prstGeom>
        </p:spPr>
        <p:txBody>
          <a:bodyPr/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2pPr>
            <a:lvl3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3pPr>
            <a:lvl4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4pPr>
            <a:lvl5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937847" y="1235727"/>
            <a:ext cx="7248769" cy="593520"/>
          </a:xfrm>
          <a:prstGeom prst="rect">
            <a:avLst/>
          </a:prstGeom>
        </p:spPr>
        <p:txBody>
          <a:bodyPr/>
          <a:lstStyle>
            <a:lvl1pPr algn="l">
              <a:defRPr sz="2250" b="0" i="0" cap="all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713086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No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937846" y="1235728"/>
            <a:ext cx="7248769" cy="437181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2298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937846" y="1934308"/>
            <a:ext cx="7248769" cy="36732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937847" y="1235727"/>
            <a:ext cx="7248769" cy="593520"/>
          </a:xfrm>
          <a:prstGeom prst="rect">
            <a:avLst/>
          </a:prstGeom>
        </p:spPr>
        <p:txBody>
          <a:bodyPr/>
          <a:lstStyle>
            <a:lvl1pPr algn="l">
              <a:defRPr sz="2250" b="0" i="0" cap="all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10343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Lin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937846" y="2383693"/>
            <a:ext cx="3566160" cy="32238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37847" y="1235730"/>
            <a:ext cx="7248769" cy="1040500"/>
          </a:xfrm>
          <a:prstGeom prst="rect">
            <a:avLst/>
          </a:prstGeom>
        </p:spPr>
        <p:txBody>
          <a:bodyPr/>
          <a:lstStyle>
            <a:lvl1pPr algn="l">
              <a:defRPr sz="2250" b="0" i="0" cap="all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632725" y="2383693"/>
            <a:ext cx="3566160" cy="3223844"/>
          </a:xfrm>
          <a:prstGeom prst="rect">
            <a:avLst/>
          </a:prstGeom>
        </p:spPr>
        <p:txBody>
          <a:bodyPr/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2pPr>
            <a:lvl3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3pPr>
            <a:lvl4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4pPr>
            <a:lvl5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71715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937846" y="1934308"/>
            <a:ext cx="3566160" cy="36732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37847" y="1235727"/>
            <a:ext cx="7248769" cy="593520"/>
          </a:xfrm>
          <a:prstGeom prst="rect">
            <a:avLst/>
          </a:prstGeom>
        </p:spPr>
        <p:txBody>
          <a:bodyPr/>
          <a:lstStyle>
            <a:lvl1pPr algn="l">
              <a:defRPr sz="2250" b="0" i="0" cap="all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632725" y="1934309"/>
            <a:ext cx="3566160" cy="3673229"/>
          </a:xfrm>
          <a:prstGeom prst="rect">
            <a:avLst/>
          </a:prstGeom>
        </p:spPr>
        <p:txBody>
          <a:bodyPr/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2pPr>
            <a:lvl3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3pPr>
            <a:lvl4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4pPr>
            <a:lvl5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76212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937845" y="1934308"/>
            <a:ext cx="7248769" cy="36732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>
          <a:xfrm>
            <a:off x="937846" y="1235727"/>
            <a:ext cx="7248769" cy="593520"/>
          </a:xfrm>
          <a:prstGeom prst="rect">
            <a:avLst/>
          </a:prstGeom>
        </p:spPr>
        <p:txBody>
          <a:bodyPr/>
          <a:lstStyle>
            <a:lvl1pPr algn="l">
              <a:defRPr sz="3000" b="0" i="0" cap="all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659151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Multiple Pictu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632725" y="1934309"/>
            <a:ext cx="3566160" cy="3673229"/>
          </a:xfrm>
          <a:prstGeom prst="rect">
            <a:avLst/>
          </a:prstGeom>
        </p:spPr>
        <p:txBody>
          <a:bodyPr/>
          <a:lstStyle>
            <a:lvl1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2pPr>
            <a:lvl3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3pPr>
            <a:lvl4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4pPr>
            <a:lvl5pPr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/>
          </p:nvPr>
        </p:nvSpPr>
        <p:spPr>
          <a:xfrm>
            <a:off x="937846" y="1934308"/>
            <a:ext cx="1719072" cy="17823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10" name="Picture Placeholder 2"/>
          <p:cNvSpPr>
            <a:spLocks noGrp="1"/>
          </p:cNvSpPr>
          <p:nvPr>
            <p:ph type="pic" idx="12"/>
          </p:nvPr>
        </p:nvSpPr>
        <p:spPr>
          <a:xfrm>
            <a:off x="937846" y="3834342"/>
            <a:ext cx="1719072" cy="17823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11" name="Picture Placeholder 2"/>
          <p:cNvSpPr>
            <a:spLocks noGrp="1"/>
          </p:cNvSpPr>
          <p:nvPr>
            <p:ph type="pic" idx="13"/>
          </p:nvPr>
        </p:nvSpPr>
        <p:spPr>
          <a:xfrm>
            <a:off x="2771435" y="3834342"/>
            <a:ext cx="1719072" cy="17823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4"/>
          </p:nvPr>
        </p:nvSpPr>
        <p:spPr>
          <a:xfrm>
            <a:off x="2771436" y="1934308"/>
            <a:ext cx="1719072" cy="178233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5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US" dirty="0"/>
          </a:p>
        </p:txBody>
      </p:sp>
      <p:sp>
        <p:nvSpPr>
          <p:cNvPr id="14" name="Title 1"/>
          <p:cNvSpPr>
            <a:spLocks noGrp="1"/>
          </p:cNvSpPr>
          <p:nvPr>
            <p:ph type="title" hasCustomPrompt="1"/>
          </p:nvPr>
        </p:nvSpPr>
        <p:spPr>
          <a:xfrm>
            <a:off x="937847" y="1235727"/>
            <a:ext cx="7248769" cy="593520"/>
          </a:xfrm>
          <a:prstGeom prst="rect">
            <a:avLst/>
          </a:prstGeom>
        </p:spPr>
        <p:txBody>
          <a:bodyPr/>
          <a:lstStyle>
            <a:lvl1pPr algn="l">
              <a:defRPr sz="2250" b="0" i="0" cap="all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24821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A714261A-91FE-6C40-99A3-16E4BC40665D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/>
          <a:lstStyle/>
          <a:p>
            <a:fld id="{B8D3670B-C56A-CC44-819F-D743DAE3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12253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C68DB-0AB4-2C4A-BB2E-A55F77A5ACCE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NAB EMEA FINAL.ppt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EB11E-09EB-0B42-80ED-0896582B59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937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Line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937846" y="2383692"/>
            <a:ext cx="3566160" cy="322384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37846" y="1235730"/>
            <a:ext cx="7248769" cy="1040500"/>
          </a:xfrm>
          <a:prstGeom prst="rect">
            <a:avLst/>
          </a:prstGeom>
        </p:spPr>
        <p:txBody>
          <a:bodyPr/>
          <a:lstStyle>
            <a:lvl1pPr algn="l">
              <a:defRPr sz="3000" b="0" i="0" cap="all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</a:t>
            </a:r>
            <a:br>
              <a:rPr lang="en-US" dirty="0"/>
            </a:br>
            <a:r>
              <a:rPr lang="en-US" dirty="0"/>
              <a:t>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632725" y="2383693"/>
            <a:ext cx="3566160" cy="3223844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887193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ictur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icture Placeholder 2"/>
          <p:cNvSpPr>
            <a:spLocks noGrp="1"/>
          </p:cNvSpPr>
          <p:nvPr>
            <p:ph type="pic" idx="1"/>
          </p:nvPr>
        </p:nvSpPr>
        <p:spPr>
          <a:xfrm>
            <a:off x="937846" y="1934308"/>
            <a:ext cx="3566160" cy="367323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>
          <a:xfrm>
            <a:off x="937846" y="1235727"/>
            <a:ext cx="7248769" cy="593520"/>
          </a:xfrm>
          <a:prstGeom prst="rect">
            <a:avLst/>
          </a:prstGeom>
        </p:spPr>
        <p:txBody>
          <a:bodyPr/>
          <a:lstStyle>
            <a:lvl1pPr algn="l">
              <a:defRPr sz="3000" b="0" i="0" cap="all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idx="11"/>
          </p:nvPr>
        </p:nvSpPr>
        <p:spPr>
          <a:xfrm>
            <a:off x="4632725" y="1934308"/>
            <a:ext cx="3566160" cy="3673229"/>
          </a:xfrm>
          <a:prstGeom prst="rect">
            <a:avLst/>
          </a:prstGeom>
        </p:spPr>
        <p:txBody>
          <a:bodyPr/>
          <a:lstStyle>
            <a:lvl1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1pPr>
            <a:lvl2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3pPr>
            <a:lvl4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4pPr>
            <a:lvl5pPr>
              <a:defRPr sz="200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6186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8EC68DB-0AB4-2C4A-BB2E-A55F77A5ACCE}" type="datetime1">
              <a:rPr lang="en-US"/>
              <a:pPr>
                <a:defRPr/>
              </a:pPr>
              <a:t>4/25/2020</a:t>
            </a:fld>
            <a:endParaRPr 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NAB EMEA FINAL.ppt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58EB11E-09EB-0B42-80ED-0896582B59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9742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A714261A-91FE-6C40-99A3-16E4BC40665D}" type="datetimeFigureOut">
              <a:rPr lang="en-US" smtClean="0"/>
              <a:t>4/25/2020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/>
          <a:p>
            <a:fld id="{B8D3670B-C56A-CC44-819F-D743DAE3601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4627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2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image" Target="../media/image1.emf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24.xml"/><Relationship Id="rId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23.xml"/><Relationship Id="rId1" Type="http://schemas.openxmlformats.org/officeDocument/2006/relationships/slideLayout" Target="../slideLayouts/slideLayout22.xml"/><Relationship Id="rId6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6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25.xml"/><Relationship Id="rId9" Type="http://schemas.openxmlformats.org/officeDocument/2006/relationships/image" Target="../media/image1.emf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13" Type="http://schemas.openxmlformats.org/officeDocument/2006/relationships/slideLayout" Target="../slideLayouts/slideLayout41.xml"/><Relationship Id="rId18" Type="http://schemas.openxmlformats.org/officeDocument/2006/relationships/slideLayout" Target="../slideLayouts/slideLayout46.xml"/><Relationship Id="rId26" Type="http://schemas.openxmlformats.org/officeDocument/2006/relationships/image" Target="../media/image6.png"/><Relationship Id="rId3" Type="http://schemas.openxmlformats.org/officeDocument/2006/relationships/slideLayout" Target="../slideLayouts/slideLayout31.xml"/><Relationship Id="rId21" Type="http://schemas.openxmlformats.org/officeDocument/2006/relationships/slideLayout" Target="../slideLayouts/slideLayout49.xml"/><Relationship Id="rId7" Type="http://schemas.openxmlformats.org/officeDocument/2006/relationships/slideLayout" Target="../slideLayouts/slideLayout35.xml"/><Relationship Id="rId12" Type="http://schemas.openxmlformats.org/officeDocument/2006/relationships/slideLayout" Target="../slideLayouts/slideLayout40.xml"/><Relationship Id="rId17" Type="http://schemas.openxmlformats.org/officeDocument/2006/relationships/slideLayout" Target="../slideLayouts/slideLayout45.xml"/><Relationship Id="rId25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6" Type="http://schemas.openxmlformats.org/officeDocument/2006/relationships/slideLayout" Target="../slideLayouts/slideLayout44.xml"/><Relationship Id="rId20" Type="http://schemas.openxmlformats.org/officeDocument/2006/relationships/slideLayout" Target="../slideLayouts/slideLayout48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24" Type="http://schemas.openxmlformats.org/officeDocument/2006/relationships/slideLayout" Target="../slideLayouts/slideLayout52.xml"/><Relationship Id="rId5" Type="http://schemas.openxmlformats.org/officeDocument/2006/relationships/slideLayout" Target="../slideLayouts/slideLayout33.xml"/><Relationship Id="rId15" Type="http://schemas.openxmlformats.org/officeDocument/2006/relationships/slideLayout" Target="../slideLayouts/slideLayout43.xml"/><Relationship Id="rId23" Type="http://schemas.openxmlformats.org/officeDocument/2006/relationships/slideLayout" Target="../slideLayouts/slideLayout51.xml"/><Relationship Id="rId10" Type="http://schemas.openxmlformats.org/officeDocument/2006/relationships/slideLayout" Target="../slideLayouts/slideLayout38.xml"/><Relationship Id="rId19" Type="http://schemas.openxmlformats.org/officeDocument/2006/relationships/slideLayout" Target="../slideLayouts/slideLayout47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Relationship Id="rId14" Type="http://schemas.openxmlformats.org/officeDocument/2006/relationships/slideLayout" Target="../slideLayouts/slideLayout42.xml"/><Relationship Id="rId22" Type="http://schemas.openxmlformats.org/officeDocument/2006/relationships/slideLayout" Target="../slideLayouts/slideLayout5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5415385"/>
            <a:ext cx="9144000" cy="950975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98430" y="745067"/>
            <a:ext cx="4604829" cy="834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98429" y="1676400"/>
            <a:ext cx="4604830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1011461" y="5621481"/>
            <a:ext cx="52005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20A27895-F3E1-734D-8620-C24299C72F80}" type="slidenum">
              <a:rPr lang="en-US" sz="13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13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5614941"/>
            <a:ext cx="9144000" cy="0"/>
          </a:xfrm>
          <a:prstGeom prst="line">
            <a:avLst/>
          </a:prstGeom>
          <a:ln w="6350" cmpd="sng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23"/>
          <a:stretch>
            <a:fillRect/>
          </a:stretch>
        </p:blipFill>
        <p:spPr>
          <a:xfrm>
            <a:off x="3505200" y="3149600"/>
            <a:ext cx="2120900" cy="558800"/>
          </a:xfrm>
          <a:prstGeom prst="rect">
            <a:avLst/>
          </a:prstGeom>
        </p:spPr>
      </p:pic>
      <p:pic>
        <p:nvPicPr>
          <p:cNvPr id="11" name="Picture 10" descr="HN_IndMemWhite.png"/>
          <p:cNvPicPr>
            <a:picLocks noChangeAspect="1"/>
          </p:cNvPicPr>
          <p:nvPr userDrawn="1"/>
        </p:nvPicPr>
        <p:blipFill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070" y="5614268"/>
            <a:ext cx="2127575" cy="563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09093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0" r:id="rId1"/>
    <p:sldLayoutId id="2147483702" r:id="rId2"/>
    <p:sldLayoutId id="2147483706" r:id="rId3"/>
    <p:sldLayoutId id="2147483732" r:id="rId4"/>
    <p:sldLayoutId id="2147483735" r:id="rId5"/>
    <p:sldLayoutId id="2147483736" r:id="rId6"/>
    <p:sldLayoutId id="2147483737" r:id="rId7"/>
    <p:sldLayoutId id="2147483738" r:id="rId8"/>
    <p:sldLayoutId id="2147483741" r:id="rId9"/>
    <p:sldLayoutId id="2147483742" r:id="rId10"/>
    <p:sldLayoutId id="2147483744" r:id="rId11"/>
    <p:sldLayoutId id="2147483745" r:id="rId12"/>
    <p:sldLayoutId id="2147483746" r:id="rId13"/>
    <p:sldLayoutId id="2147483747" r:id="rId14"/>
    <p:sldLayoutId id="2147483769" r:id="rId15"/>
    <p:sldLayoutId id="2147483770" r:id="rId16"/>
    <p:sldLayoutId id="2147483771" r:id="rId17"/>
    <p:sldLayoutId id="2147483772" r:id="rId18"/>
    <p:sldLayoutId id="2147483773" r:id="rId19"/>
    <p:sldLayoutId id="2147483774" r:id="rId20"/>
    <p:sldLayoutId id="2147483775" r:id="rId21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300" kern="1200" cap="all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5415385"/>
            <a:ext cx="9144000" cy="950975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accent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598430" y="745067"/>
            <a:ext cx="4604829" cy="8341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dirty="0"/>
              <a:t>Click to edit Master 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598429" y="1676400"/>
            <a:ext cx="4604830" cy="3657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TextBox 8"/>
          <p:cNvSpPr txBox="1"/>
          <p:nvPr userDrawn="1"/>
        </p:nvSpPr>
        <p:spPr>
          <a:xfrm>
            <a:off x="1011461" y="5621481"/>
            <a:ext cx="520056" cy="2923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fld id="{20A27895-F3E1-734D-8620-C24299C72F80}" type="slidenum">
              <a:rPr lang="en-US" sz="1300" smtClean="0">
                <a:solidFill>
                  <a:schemeClr val="bg1"/>
                </a:solidFill>
                <a:latin typeface="Arial"/>
                <a:cs typeface="Arial"/>
              </a:rPr>
              <a:pPr algn="l"/>
              <a:t>‹#›</a:t>
            </a:fld>
            <a:endParaRPr lang="en-US" sz="13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5614941"/>
            <a:ext cx="9144000" cy="0"/>
          </a:xfrm>
          <a:prstGeom prst="line">
            <a:avLst/>
          </a:prstGeom>
          <a:ln w="6350" cmpd="sng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3505200" y="3149600"/>
            <a:ext cx="2120900" cy="558800"/>
          </a:xfrm>
          <a:prstGeom prst="rect">
            <a:avLst/>
          </a:prstGeom>
        </p:spPr>
      </p:pic>
      <p:pic>
        <p:nvPicPr>
          <p:cNvPr id="11" name="Picture 10" descr="HN_IndMemWhite.png"/>
          <p:cNvPicPr>
            <a:picLocks noChangeAspect="1"/>
          </p:cNvPicPr>
          <p:nvPr userDrawn="1"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9070" y="5614268"/>
            <a:ext cx="2127575" cy="563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12068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7" r:id="rId1"/>
    <p:sldLayoutId id="2147483778" r:id="rId2"/>
    <p:sldLayoutId id="2147483779" r:id="rId3"/>
    <p:sldLayoutId id="2147483780" r:id="rId4"/>
    <p:sldLayoutId id="2147483781" r:id="rId5"/>
    <p:sldLayoutId id="2147483782" r:id="rId6"/>
    <p:sldLayoutId id="2147483784" r:id="rId7"/>
  </p:sldLayoutIdLst>
  <p:txStyles>
    <p:titleStyle>
      <a:lvl1pPr algn="l" defTabSz="457200" rtl="0" eaLnBrk="1" latinLnBrk="0" hangingPunct="1">
        <a:lnSpc>
          <a:spcPct val="90000"/>
        </a:lnSpc>
        <a:spcBef>
          <a:spcPct val="0"/>
        </a:spcBef>
        <a:buNone/>
        <a:defRPr sz="3300" kern="1200" cap="all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99316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99316" cy="389980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12" name="GrnOVerlay.png"/>
          <p:cNvPicPr>
            <a:picLocks noChangeAspect="1"/>
          </p:cNvPicPr>
          <p:nvPr userDrawn="1"/>
        </p:nvPicPr>
        <p:blipFill rotWithShape="1">
          <a:blip r:embed="rId26"/>
          <a:srcRect t="94057"/>
          <a:stretch/>
        </p:blipFill>
        <p:spPr>
          <a:xfrm>
            <a:off x="173831" y="6457957"/>
            <a:ext cx="8796338" cy="407602"/>
          </a:xfrm>
          <a:prstGeom prst="rect">
            <a:avLst/>
          </a:prstGeom>
          <a:ln w="3175" cap="flat">
            <a:noFill/>
            <a:miter lim="400000"/>
          </a:ln>
          <a:effectLst/>
        </p:spPr>
      </p:pic>
    </p:spTree>
    <p:extLst>
      <p:ext uri="{BB962C8B-B14F-4D97-AF65-F5344CB8AC3E}">
        <p14:creationId xmlns:p14="http://schemas.microsoft.com/office/powerpoint/2010/main" val="1930717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6" r:id="rId1"/>
    <p:sldLayoutId id="2147483787" r:id="rId2"/>
    <p:sldLayoutId id="2147483788" r:id="rId3"/>
    <p:sldLayoutId id="2147483789" r:id="rId4"/>
    <p:sldLayoutId id="2147483790" r:id="rId5"/>
    <p:sldLayoutId id="2147483791" r:id="rId6"/>
    <p:sldLayoutId id="2147483792" r:id="rId7"/>
    <p:sldLayoutId id="2147483793" r:id="rId8"/>
    <p:sldLayoutId id="2147483794" r:id="rId9"/>
    <p:sldLayoutId id="2147483795" r:id="rId10"/>
    <p:sldLayoutId id="2147483796" r:id="rId11"/>
    <p:sldLayoutId id="2147483797" r:id="rId12"/>
    <p:sldLayoutId id="2147483798" r:id="rId13"/>
    <p:sldLayoutId id="2147483799" r:id="rId14"/>
    <p:sldLayoutId id="2147483800" r:id="rId15"/>
    <p:sldLayoutId id="2147483801" r:id="rId16"/>
    <p:sldLayoutId id="2147483802" r:id="rId17"/>
    <p:sldLayoutId id="2147483803" r:id="rId18"/>
    <p:sldLayoutId id="2147483804" r:id="rId19"/>
    <p:sldLayoutId id="2147483805" r:id="rId20"/>
    <p:sldLayoutId id="2147483806" r:id="rId21"/>
    <p:sldLayoutId id="2147483807" r:id="rId22"/>
    <p:sldLayoutId id="2147483808" r:id="rId23"/>
    <p:sldLayoutId id="2147483809" r:id="rId24"/>
  </p:sldLayoutIdLst>
  <p:txStyles>
    <p:titleStyle>
      <a:lvl1pPr algn="l" defTabSz="171450" rtl="0" eaLnBrk="1" latinLnBrk="0" hangingPunct="1">
        <a:spcBef>
          <a:spcPct val="0"/>
        </a:spcBef>
        <a:buNone/>
        <a:defRPr sz="2475" b="1" kern="1200">
          <a:solidFill>
            <a:schemeClr val="tx1">
              <a:lumMod val="65000"/>
              <a:lumOff val="35000"/>
            </a:schemeClr>
          </a:solidFill>
          <a:latin typeface="Arial"/>
          <a:ea typeface="+mj-ea"/>
          <a:cs typeface="Arial"/>
        </a:defRPr>
      </a:lvl1pPr>
    </p:titleStyle>
    <p:bodyStyle>
      <a:lvl1pPr marL="128588" indent="-128588" algn="l" defTabSz="171450" rtl="0" eaLnBrk="1" latinLnBrk="0" hangingPunct="1">
        <a:spcBef>
          <a:spcPct val="20000"/>
        </a:spcBef>
        <a:buFont typeface="Arial"/>
        <a:buChar char="•"/>
        <a:defRPr sz="1500" kern="1200">
          <a:solidFill>
            <a:srgbClr val="595959"/>
          </a:solidFill>
          <a:latin typeface="Arial"/>
          <a:ea typeface="+mn-ea"/>
          <a:cs typeface="Arial"/>
        </a:defRPr>
      </a:lvl1pPr>
      <a:lvl2pPr marL="278606" indent="-107156" algn="l" defTabSz="171450" rtl="0" eaLnBrk="1" latinLnBrk="0" hangingPunct="1">
        <a:spcBef>
          <a:spcPct val="20000"/>
        </a:spcBef>
        <a:buFont typeface="Arial"/>
        <a:buChar char="–"/>
        <a:defRPr sz="1350" kern="1200">
          <a:solidFill>
            <a:srgbClr val="595959"/>
          </a:solidFill>
          <a:latin typeface="Arial"/>
          <a:ea typeface="+mn-ea"/>
          <a:cs typeface="Arial"/>
        </a:defRPr>
      </a:lvl2pPr>
      <a:lvl3pPr marL="428625" indent="-85725" algn="l" defTabSz="171450" rtl="0" eaLnBrk="1" latinLnBrk="0" hangingPunct="1">
        <a:spcBef>
          <a:spcPct val="20000"/>
        </a:spcBef>
        <a:buFont typeface="Arial"/>
        <a:buChar char="•"/>
        <a:defRPr sz="1200" kern="1200">
          <a:solidFill>
            <a:srgbClr val="595959"/>
          </a:solidFill>
          <a:latin typeface="Arial"/>
          <a:ea typeface="+mn-ea"/>
          <a:cs typeface="Arial"/>
        </a:defRPr>
      </a:lvl3pPr>
      <a:lvl4pPr marL="600075" indent="-85725" algn="l" defTabSz="171450" rtl="0" eaLnBrk="1" latinLnBrk="0" hangingPunct="1">
        <a:spcBef>
          <a:spcPct val="20000"/>
        </a:spcBef>
        <a:buFont typeface="Arial"/>
        <a:buChar char="–"/>
        <a:defRPr sz="1050" kern="1200">
          <a:solidFill>
            <a:srgbClr val="595959"/>
          </a:solidFill>
          <a:latin typeface="Arial"/>
          <a:ea typeface="+mn-ea"/>
          <a:cs typeface="Arial"/>
        </a:defRPr>
      </a:lvl4pPr>
      <a:lvl5pPr marL="771525" indent="-85725" algn="l" defTabSz="171450" rtl="0" eaLnBrk="1" latinLnBrk="0" hangingPunct="1">
        <a:spcBef>
          <a:spcPct val="20000"/>
        </a:spcBef>
        <a:buFont typeface="Arial"/>
        <a:buChar char="»"/>
        <a:defRPr sz="1050" kern="1200">
          <a:solidFill>
            <a:srgbClr val="595959"/>
          </a:solidFill>
          <a:latin typeface="Arial"/>
          <a:ea typeface="+mn-ea"/>
          <a:cs typeface="Arial"/>
        </a:defRPr>
      </a:lvl5pPr>
      <a:lvl6pPr marL="9429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6pPr>
      <a:lvl7pPr marL="11144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7pPr>
      <a:lvl8pPr marL="128587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8pPr>
      <a:lvl9pPr marL="1457325" indent="-85725" algn="l" defTabSz="171450" rtl="0" eaLnBrk="1" latinLnBrk="0" hangingPunct="1">
        <a:spcBef>
          <a:spcPct val="20000"/>
        </a:spcBef>
        <a:buFont typeface="Arial"/>
        <a:buChar char="•"/>
        <a:defRPr sz="7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1pPr>
      <a:lvl2pPr marL="1714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2pPr>
      <a:lvl3pPr marL="3429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3pPr>
      <a:lvl4pPr marL="5143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4pPr>
      <a:lvl5pPr marL="6858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5pPr>
      <a:lvl6pPr marL="8572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6pPr>
      <a:lvl7pPr marL="10287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7pPr>
      <a:lvl8pPr marL="120015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8pPr>
      <a:lvl9pPr marL="1371600" algn="l" defTabSz="171450" rtl="0" eaLnBrk="1" latinLnBrk="0" hangingPunct="1">
        <a:defRPr sz="675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8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9.xml"/><Relationship Id="rId4" Type="http://schemas.openxmlformats.org/officeDocument/2006/relationships/image" Target="../media/image3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2.jpeg"/><Relationship Id="rId3" Type="http://schemas.openxmlformats.org/officeDocument/2006/relationships/image" Target="../media/image37.jpg"/><Relationship Id="rId7" Type="http://schemas.openxmlformats.org/officeDocument/2006/relationships/image" Target="../media/image4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40.jpg"/><Relationship Id="rId11" Type="http://schemas.openxmlformats.org/officeDocument/2006/relationships/image" Target="../media/image45.jpeg"/><Relationship Id="rId5" Type="http://schemas.openxmlformats.org/officeDocument/2006/relationships/image" Target="../media/image39.jpg"/><Relationship Id="rId10" Type="http://schemas.openxmlformats.org/officeDocument/2006/relationships/image" Target="../media/image44.jpg"/><Relationship Id="rId4" Type="http://schemas.openxmlformats.org/officeDocument/2006/relationships/image" Target="../media/image38.jpg"/><Relationship Id="rId9" Type="http://schemas.openxmlformats.org/officeDocument/2006/relationships/image" Target="../media/image43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52.jpeg"/><Relationship Id="rId4" Type="http://schemas.openxmlformats.org/officeDocument/2006/relationships/image" Target="../media/image51.png"/></Relationships>
</file>

<file path=ppt/slides/_rels/slide21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53.jpeg"/><Relationship Id="rId7" Type="http://schemas.openxmlformats.org/officeDocument/2006/relationships/image" Target="../media/image57.png"/><Relationship Id="rId12" Type="http://schemas.openxmlformats.org/officeDocument/2006/relationships/image" Target="../media/image6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6.png"/><Relationship Id="rId11" Type="http://schemas.openxmlformats.org/officeDocument/2006/relationships/image" Target="../media/image59.jpeg"/><Relationship Id="rId5" Type="http://schemas.openxmlformats.org/officeDocument/2006/relationships/image" Target="../media/image55.jpeg"/><Relationship Id="rId10" Type="http://schemas.microsoft.com/office/2007/relationships/hdphoto" Target="../media/hdphoto2.wdp"/><Relationship Id="rId4" Type="http://schemas.openxmlformats.org/officeDocument/2006/relationships/image" Target="../media/image54.jpeg"/><Relationship Id="rId9" Type="http://schemas.openxmlformats.org/officeDocument/2006/relationships/image" Target="../media/image5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jpg"/><Relationship Id="rId13" Type="http://schemas.openxmlformats.org/officeDocument/2006/relationships/image" Target="../media/image74.png"/><Relationship Id="rId3" Type="http://schemas.openxmlformats.org/officeDocument/2006/relationships/image" Target="../media/image64.jpg"/><Relationship Id="rId7" Type="http://schemas.openxmlformats.org/officeDocument/2006/relationships/image" Target="../media/image68.jpg"/><Relationship Id="rId12" Type="http://schemas.openxmlformats.org/officeDocument/2006/relationships/image" Target="../media/image7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7.jpg"/><Relationship Id="rId11" Type="http://schemas.openxmlformats.org/officeDocument/2006/relationships/image" Target="../media/image72.png"/><Relationship Id="rId5" Type="http://schemas.openxmlformats.org/officeDocument/2006/relationships/image" Target="../media/image66.jpg"/><Relationship Id="rId10" Type="http://schemas.openxmlformats.org/officeDocument/2006/relationships/image" Target="../media/image71.png"/><Relationship Id="rId4" Type="http://schemas.openxmlformats.org/officeDocument/2006/relationships/image" Target="../media/image65.jpg"/><Relationship Id="rId9" Type="http://schemas.openxmlformats.org/officeDocument/2006/relationships/image" Target="../media/image70.pn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cid:e92c1a40-0fea-46ff-9bf9-fd4219f2dad7@apcprd06.prod.outlook.com" TargetMode="External"/><Relationship Id="rId13" Type="http://schemas.openxmlformats.org/officeDocument/2006/relationships/image" Target="../media/image81.jpeg"/><Relationship Id="rId3" Type="http://schemas.openxmlformats.org/officeDocument/2006/relationships/hyperlink" Target="http://www.thaiheartfound.org/thaiheartdetail.php?id=144" TargetMode="External"/><Relationship Id="rId7" Type="http://schemas.openxmlformats.org/officeDocument/2006/relationships/image" Target="../media/image78.jpeg"/><Relationship Id="rId12" Type="http://schemas.openxmlformats.org/officeDocument/2006/relationships/image" Target="cid:df104590-c7d1-438d-a95d-af2c5aedf334@apcprd06.prod.outlook.com" TargetMode="Externa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1.xml"/><Relationship Id="rId6" Type="http://schemas.openxmlformats.org/officeDocument/2006/relationships/image" Target="../media/image77.png"/><Relationship Id="rId11" Type="http://schemas.openxmlformats.org/officeDocument/2006/relationships/image" Target="../media/image80.jpeg"/><Relationship Id="rId5" Type="http://schemas.openxmlformats.org/officeDocument/2006/relationships/image" Target="../media/image76.png"/><Relationship Id="rId10" Type="http://schemas.openxmlformats.org/officeDocument/2006/relationships/image" Target="cid:8aa193b6-0bc3-4bb7-98e4-1e76f34f2652@apcprd06.prod.outlook.com" TargetMode="External"/><Relationship Id="rId4" Type="http://schemas.openxmlformats.org/officeDocument/2006/relationships/image" Target="../media/image75.png"/><Relationship Id="rId9" Type="http://schemas.openxmlformats.org/officeDocument/2006/relationships/image" Target="../media/image79.jpeg"/><Relationship Id="rId14" Type="http://schemas.openxmlformats.org/officeDocument/2006/relationships/image" Target="cid:2d1c8c65-380a-44d6-84f3-346175b639f3@apcprd06.prod.outlook.com" TargetMode="Externa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emf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8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5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5.png"/><Relationship Id="rId13" Type="http://schemas.openxmlformats.org/officeDocument/2006/relationships/image" Target="../media/image100.png"/><Relationship Id="rId3" Type="http://schemas.openxmlformats.org/officeDocument/2006/relationships/image" Target="../media/image90.png"/><Relationship Id="rId7" Type="http://schemas.openxmlformats.org/officeDocument/2006/relationships/image" Target="../media/image94.png"/><Relationship Id="rId12" Type="http://schemas.openxmlformats.org/officeDocument/2006/relationships/image" Target="../media/image99.png"/><Relationship Id="rId2" Type="http://schemas.openxmlformats.org/officeDocument/2006/relationships/image" Target="../media/image89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3.jpeg"/><Relationship Id="rId11" Type="http://schemas.openxmlformats.org/officeDocument/2006/relationships/image" Target="../media/image98.png"/><Relationship Id="rId5" Type="http://schemas.openxmlformats.org/officeDocument/2006/relationships/image" Target="../media/image92.png"/><Relationship Id="rId10" Type="http://schemas.openxmlformats.org/officeDocument/2006/relationships/image" Target="../media/image97.jpeg"/><Relationship Id="rId4" Type="http://schemas.openxmlformats.org/officeDocument/2006/relationships/image" Target="../media/image91.png"/><Relationship Id="rId9" Type="http://schemas.openxmlformats.org/officeDocument/2006/relationships/image" Target="../media/image96.jpeg"/><Relationship Id="rId14" Type="http://schemas.openxmlformats.org/officeDocument/2006/relationships/image" Target="../media/image101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em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4.jp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6.png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jpeg"/><Relationship Id="rId12" Type="http://schemas.openxmlformats.org/officeDocument/2006/relationships/image" Target="../media/image2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14.jpeg"/><Relationship Id="rId11" Type="http://schemas.openxmlformats.org/officeDocument/2006/relationships/image" Target="../media/image19.png"/><Relationship Id="rId5" Type="http://schemas.openxmlformats.org/officeDocument/2006/relationships/image" Target="../media/image13.png"/><Relationship Id="rId10" Type="http://schemas.openxmlformats.org/officeDocument/2006/relationships/image" Target="../media/image18.jpeg"/><Relationship Id="rId4" Type="http://schemas.openxmlformats.org/officeDocument/2006/relationships/image" Target="../media/image12.jpeg"/><Relationship Id="rId9" Type="http://schemas.openxmlformats.org/officeDocument/2006/relationships/image" Target="../media/image1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422939" y="4423144"/>
            <a:ext cx="7241445" cy="946298"/>
          </a:xfrm>
          <a:prstGeom prst="rect">
            <a:avLst/>
          </a:prstGeom>
        </p:spPr>
        <p:txBody>
          <a:bodyPr/>
          <a:lstStyle>
            <a:lvl1pPr algn="l">
              <a:lnSpc>
                <a:spcPct val="90000"/>
              </a:lnSpc>
              <a:defRPr sz="3300" cap="all" spc="-80">
                <a:solidFill>
                  <a:schemeClr val="bg1"/>
                </a:solidFill>
              </a:defRPr>
            </a:lvl1pPr>
          </a:lstStyle>
          <a:p>
            <a:r>
              <a:rPr lang="en-SG" sz="3200" b="1" dirty="0" err="1">
                <a:latin typeface="Tahoma" pitchFamily="34" charset="0"/>
                <a:ea typeface="Tahoma" pitchFamily="34" charset="0"/>
                <a:cs typeface="Tahoma" pitchFamily="34" charset="0"/>
              </a:rPr>
              <a:t>Herbalif</a:t>
            </a:r>
            <a:r>
              <a:rPr lang="en-US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e</a:t>
            </a:r>
            <a:br>
              <a:rPr lang="en-US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Customer day</a:t>
            </a:r>
          </a:p>
        </p:txBody>
      </p:sp>
    </p:spTree>
    <p:extLst>
      <p:ext uri="{BB962C8B-B14F-4D97-AF65-F5344CB8AC3E}">
        <p14:creationId xmlns:p14="http://schemas.microsoft.com/office/powerpoint/2010/main" val="19516402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26988" y="1976197"/>
            <a:ext cx="4872368" cy="3246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354107" y="451733"/>
            <a:ext cx="2398413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th-TH" altLang="ko-KR" sz="4000" b="1" dirty="0">
                <a:solidFill>
                  <a:srgbClr val="7BC1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สำนักงานใหญ่</a:t>
            </a:r>
            <a:endParaRPr kumimoji="1" lang="en-US" altLang="ko-KR" sz="4000" b="1" dirty="0">
              <a:solidFill>
                <a:srgbClr val="7BC1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  <p:sp>
        <p:nvSpPr>
          <p:cNvPr id="9" name="Text Box 18"/>
          <p:cNvSpPr txBox="1">
            <a:spLocks noChangeArrowheads="1"/>
          </p:cNvSpPr>
          <p:nvPr/>
        </p:nvSpPr>
        <p:spPr bwMode="auto">
          <a:xfrm>
            <a:off x="326988" y="1114876"/>
            <a:ext cx="4936128" cy="7663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th-TH" sz="24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เฮอร์บาไลฟ์ แอล เอ ไลฟ์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h-TH" sz="24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Cordia New" pitchFamily="34" charset="-34"/>
                <a:ea typeface="Tahoma" pitchFamily="34" charset="0"/>
                <a:cs typeface="Cordia New" pitchFamily="34" charset="-34"/>
              </a:rPr>
              <a:t>เมือง</a:t>
            </a:r>
            <a:r>
              <a:rPr lang="th-TH" sz="2400" b="1" kern="0" dirty="0">
                <a:solidFill>
                  <a:sysClr val="windowText" lastClr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ลอสแองเจลลิส รัฐแคลิฟอร์เนีย สหรัฐอเมริกา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51118" y="2154663"/>
            <a:ext cx="3380231" cy="1160515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5390706" y="424170"/>
            <a:ext cx="45719" cy="4733314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551118" y="424170"/>
            <a:ext cx="1749197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en-US" altLang="ko-KR" sz="6000" b="1" dirty="0">
                <a:solidFill>
                  <a:srgbClr val="7BC1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NYSE</a:t>
            </a: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5551118" y="1266772"/>
            <a:ext cx="3486556" cy="70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en-US" sz="2400" b="1" kern="0" noProof="0" dirty="0">
                <a:solidFill>
                  <a:sysClr val="windowText" lastClr="000000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New York Stock Exchange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lang="th-TH" sz="2000" b="1" kern="0" noProof="0" dirty="0">
                <a:solidFill>
                  <a:sysClr val="windowText" lastClr="000000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ตลาดหลักทรัพย์นิวยอร์ค / สหรัฐอเมริกา</a:t>
            </a:r>
            <a:endParaRPr kumimoji="0" lang="en-US" sz="20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uLnTx/>
              <a:uFillTx/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5604280" y="3599304"/>
            <a:ext cx="3433394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defTabSz="914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1" lang="th-TH" altLang="ko-K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ชื่อย่อหุ้น </a:t>
            </a:r>
            <a:r>
              <a:rPr kumimoji="1" lang="en-US" altLang="ko-K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: HLF</a:t>
            </a:r>
          </a:p>
        </p:txBody>
      </p:sp>
    </p:spTree>
    <p:extLst>
      <p:ext uri="{BB962C8B-B14F-4D97-AF65-F5344CB8AC3E}">
        <p14:creationId xmlns:p14="http://schemas.microsoft.com/office/powerpoint/2010/main" val="679664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8"/>
          <p:cNvSpPr txBox="1">
            <a:spLocks noChangeArrowheads="1"/>
          </p:cNvSpPr>
          <p:nvPr/>
        </p:nvSpPr>
        <p:spPr bwMode="auto">
          <a:xfrm>
            <a:off x="484210" y="4510383"/>
            <a:ext cx="48719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dia New" pitchFamily="34" charset="-34"/>
                <a:ea typeface="Tahoma" pitchFamily="34" charset="0"/>
                <a:cs typeface="Cordia New" pitchFamily="34" charset="-34"/>
              </a:rPr>
              <a:t>เฮอร์บาไลฟ์ อินเตอร์เนชั่นแนล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dia New" pitchFamily="34" charset="-34"/>
                <a:ea typeface="Tahoma" pitchFamily="34" charset="0"/>
                <a:cs typeface="Cordia New" pitchFamily="34" charset="-34"/>
              </a:rPr>
              <a:t>(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dia New" pitchFamily="34" charset="-34"/>
                <a:ea typeface="Tahoma" pitchFamily="34" charset="0"/>
                <a:cs typeface="Cordia New" pitchFamily="34" charset="-34"/>
              </a:rPr>
              <a:t>ไทยแลนด์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dia New" pitchFamily="34" charset="-34"/>
                <a:ea typeface="Tahoma" pitchFamily="34" charset="0"/>
                <a:cs typeface="Cordia New" pitchFamily="34" charset="-34"/>
              </a:rPr>
              <a:t>) 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dia New" pitchFamily="34" charset="-34"/>
                <a:ea typeface="Tahoma" pitchFamily="34" charset="0"/>
                <a:cs typeface="Cordia New" pitchFamily="34" charset="-34"/>
              </a:rPr>
              <a:t>ลิมิเต็ด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dia New" pitchFamily="34" charset="-34"/>
                <a:ea typeface="Tahoma" pitchFamily="34" charset="0"/>
                <a:cs typeface="Cordia New" pitchFamily="34" charset="-34"/>
              </a:rPr>
              <a:t>93/1 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dia New" pitchFamily="34" charset="-34"/>
                <a:ea typeface="Tahoma" pitchFamily="34" charset="0"/>
                <a:cs typeface="Cordia New" pitchFamily="34" charset="-34"/>
              </a:rPr>
              <a:t>อาคารจีพีเอฟ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dia New" pitchFamily="34" charset="-34"/>
                <a:ea typeface="Tahoma" pitchFamily="34" charset="0"/>
                <a:cs typeface="Cordia New" pitchFamily="34" charset="-34"/>
              </a:rPr>
              <a:t>วิทยุ อาคารบี ห้องเลขที่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dia New" pitchFamily="34" charset="-34"/>
                <a:ea typeface="Tahoma" pitchFamily="34" charset="0"/>
                <a:cs typeface="Cordia New" pitchFamily="34" charset="-34"/>
              </a:rPr>
              <a:t>114/1,212</a:t>
            </a:r>
          </a:p>
          <a:p>
            <a:pPr marL="0" marR="0" lvl="0" indent="0" defTabSz="914400" eaLnBrk="1" fontAlgn="auto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None/>
              <a:tabLst/>
              <a:defRPr/>
            </a:pPr>
            <a:r>
              <a:rPr kumimoji="0" lang="th-TH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dia New" pitchFamily="34" charset="-34"/>
                <a:ea typeface="Tahoma" pitchFamily="34" charset="0"/>
                <a:cs typeface="Cordia New" pitchFamily="34" charset="-34"/>
              </a:rPr>
              <a:t>ถนนวิทยุ  แขวงลุมพินี เขตปทุมวัน กรุงเทพฯ </a:t>
            </a:r>
            <a:r>
              <a:rPr kumimoji="0" lang="en-US" sz="20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ordia New" pitchFamily="34" charset="-34"/>
                <a:ea typeface="Tahoma" pitchFamily="34" charset="0"/>
                <a:cs typeface="Cordia New" pitchFamily="34" charset="-34"/>
              </a:rPr>
              <a:t>10330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441678" y="321361"/>
            <a:ext cx="4269279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เฮอร์บาไลฟ์ ประเทศไทย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487" y="612566"/>
            <a:ext cx="3139212" cy="209383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414" y="1022462"/>
            <a:ext cx="5049336" cy="3367868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3487" y="2829412"/>
            <a:ext cx="3121152" cy="20817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903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266983" y="4872541"/>
            <a:ext cx="199099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defTabSz="309563" fontAlgn="ctr" hangingPunct="0"/>
            <a:r>
              <a:rPr lang="en-US" sz="1100" b="0" kern="0" dirty="0">
                <a:solidFill>
                  <a:prstClr val="black">
                    <a:lumMod val="65000"/>
                    <a:lumOff val="35000"/>
                  </a:prstClr>
                </a:solidFill>
                <a:cs typeface="Arial" charset="0"/>
                <a:sym typeface="Helvetica Light"/>
              </a:rPr>
              <a:t>Numbers shown have been rounded up to the nearest tenth.</a:t>
            </a:r>
          </a:p>
        </p:txBody>
      </p:sp>
      <p:sp>
        <p:nvSpPr>
          <p:cNvPr id="8" name="Rectangle 7"/>
          <p:cNvSpPr/>
          <p:nvPr/>
        </p:nvSpPr>
        <p:spPr>
          <a:xfrm>
            <a:off x="3416710" y="1134124"/>
            <a:ext cx="2023631" cy="4847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 defTabSz="309563" hangingPunct="0"/>
            <a:r>
              <a:rPr lang="th-TH" sz="2700" b="1" kern="0" cap="all" dirty="0">
                <a:ln w="9000" cmpd="sng">
                  <a:solidFill>
                    <a:srgbClr val="00B050"/>
                  </a:solidFill>
                  <a:prstDash val="solid"/>
                </a:ln>
                <a:solidFill>
                  <a:srgbClr val="7BC143"/>
                </a:solidFill>
                <a:effectLst>
                  <a:reflection blurRad="12700" stA="28000" endPos="45000" dist="1000" dir="5400000" sy="-100000" algn="bl" rotWithShape="0"/>
                </a:effectLst>
                <a:latin typeface="Calibri"/>
                <a:sym typeface="Helvetica Light"/>
              </a:rPr>
              <a:t>เติบโตอย่างมั่นคง </a:t>
            </a:r>
            <a:endParaRPr lang="en-SG" sz="2700" b="1" kern="0" cap="all" dirty="0">
              <a:ln w="9000" cmpd="sng">
                <a:solidFill>
                  <a:srgbClr val="00B050"/>
                </a:solidFill>
                <a:prstDash val="solid"/>
              </a:ln>
              <a:solidFill>
                <a:srgbClr val="7BC143"/>
              </a:solidFill>
              <a:effectLst>
                <a:reflection blurRad="12700" stA="28000" endPos="45000" dist="1000" dir="5400000" sy="-100000" algn="bl" rotWithShape="0"/>
              </a:effectLst>
              <a:latin typeface="Calibri"/>
              <a:sym typeface="Helvetica Light"/>
            </a:endParaRPr>
          </a:p>
        </p:txBody>
      </p:sp>
      <p:graphicFrame>
        <p:nvGraphicFramePr>
          <p:cNvPr id="6" name="Chart 5">
            <a:extLst>
              <a:ext uri="{FF2B5EF4-FFF2-40B4-BE49-F238E27FC236}">
                <a16:creationId xmlns:a16="http://schemas.microsoft.com/office/drawing/2014/main" id="{27139FB2-1FB6-4F8A-9849-EF472492EFE2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9776812"/>
              </p:ext>
            </p:extLst>
          </p:nvPr>
        </p:nvGraphicFramePr>
        <p:xfrm>
          <a:off x="2257980" y="1646905"/>
          <a:ext cx="6383576" cy="383459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Star: 5 Points 6">
            <a:extLst>
              <a:ext uri="{FF2B5EF4-FFF2-40B4-BE49-F238E27FC236}">
                <a16:creationId xmlns:a16="http://schemas.microsoft.com/office/drawing/2014/main" id="{05C8BCA2-C96A-4C2F-AE8B-9964678FD816}"/>
              </a:ext>
            </a:extLst>
          </p:cNvPr>
          <p:cNvSpPr/>
          <p:nvPr/>
        </p:nvSpPr>
        <p:spPr>
          <a:xfrm>
            <a:off x="7690673" y="2003340"/>
            <a:ext cx="542276" cy="435119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4290" tIns="17145" rIns="34290" bIns="17145" numCol="1" spcCol="0" rtlCol="0" fromWordArt="0" anchor="t" anchorCtr="0" forceAA="0" compatLnSpc="1">
            <a:prstTxWarp prst="textNoShape">
              <a:avLst/>
            </a:prstTxWarp>
            <a:noAutofit/>
          </a:bodyPr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defTabSz="309563" hangingPunct="0"/>
            <a:endParaRPr lang="en-SG" sz="413" kern="0">
              <a:solidFill>
                <a:prstClr val="white"/>
              </a:solidFill>
              <a:latin typeface="Calibri"/>
              <a:sym typeface="Helvetica Ligh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FD2174E-B12A-40A9-903E-A79043553A7E}"/>
              </a:ext>
            </a:extLst>
          </p:cNvPr>
          <p:cNvSpPr txBox="1"/>
          <p:nvPr/>
        </p:nvSpPr>
        <p:spPr>
          <a:xfrm>
            <a:off x="192272" y="2765485"/>
            <a:ext cx="2065708" cy="995272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th-TH" sz="1400" b="1" dirty="0">
                <a:latin typeface="Arial"/>
                <a:cs typeface="Arial"/>
              </a:rPr>
              <a:t>เปิดดำเนินการมาแล้ว </a:t>
            </a:r>
            <a:r>
              <a:rPr lang="en-US" sz="1400" b="1" dirty="0">
                <a:latin typeface="Arial"/>
                <a:cs typeface="Arial"/>
              </a:rPr>
              <a:t>40 </a:t>
            </a:r>
            <a:r>
              <a:rPr lang="th-TH" sz="1400" b="1" dirty="0">
                <a:latin typeface="Arial"/>
                <a:cs typeface="Arial"/>
              </a:rPr>
              <a:t>ปี </a:t>
            </a:r>
            <a:endParaRPr lang="en-US" sz="1600" b="1" dirty="0">
              <a:latin typeface="Arial"/>
              <a:cs typeface="Arial"/>
            </a:endParaRPr>
          </a:p>
          <a:p>
            <a:pPr>
              <a:lnSpc>
                <a:spcPct val="110000"/>
              </a:lnSpc>
            </a:pPr>
            <a:r>
              <a:rPr lang="th-TH" sz="1400" b="1" dirty="0">
                <a:latin typeface="Arial"/>
                <a:cs typeface="Arial"/>
              </a:rPr>
              <a:t>ยอดขายมากกว่า</a:t>
            </a:r>
          </a:p>
          <a:p>
            <a:pPr>
              <a:lnSpc>
                <a:spcPct val="110000"/>
              </a:lnSpc>
            </a:pPr>
            <a:r>
              <a:rPr lang="th-TH" sz="1400" b="1" dirty="0">
                <a:latin typeface="Arial"/>
                <a:cs typeface="Arial"/>
              </a:rPr>
              <a:t>7.1 พันล้านเหรียญสหรัฐ</a:t>
            </a:r>
            <a:endParaRPr lang="en-US" sz="1400" b="1" dirty="0"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1792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1731605" y="959328"/>
            <a:ext cx="5822336" cy="1055629"/>
          </a:xfrm>
        </p:spPr>
        <p:txBody>
          <a:bodyPr/>
          <a:lstStyle/>
          <a:p>
            <a:r>
              <a:rPr lang="en-US" dirty="0"/>
              <a:t>	</a:t>
            </a:r>
            <a:br>
              <a:rPr lang="en-US" dirty="0"/>
            </a:br>
            <a:endParaRPr lang="en-SG" sz="1500" dirty="0">
              <a:solidFill>
                <a:srgbClr val="7BC143"/>
              </a:solidFill>
            </a:endParaRPr>
          </a:p>
        </p:txBody>
      </p:sp>
      <p:sp>
        <p:nvSpPr>
          <p:cNvPr id="10" name="Title 1"/>
          <p:cNvSpPr txBox="1">
            <a:spLocks/>
          </p:cNvSpPr>
          <p:nvPr/>
        </p:nvSpPr>
        <p:spPr>
          <a:xfrm>
            <a:off x="831458" y="751697"/>
            <a:ext cx="3476084" cy="955100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>
            <a:lvl1pPr algn="l" defTabSz="4572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000" b="0" i="0" kern="1200" cap="all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+mj-ea"/>
                <a:cs typeface="Arial"/>
              </a:defRPr>
            </a:lvl1pPr>
          </a:lstStyle>
          <a:p>
            <a:pPr defTabSz="171450"/>
            <a:r>
              <a:rPr lang="th-TH" sz="2250" b="1" dirty="0">
                <a:solidFill>
                  <a:prstClr val="black">
                    <a:lumMod val="75000"/>
                    <a:lumOff val="25000"/>
                  </a:prstClr>
                </a:solidFill>
                <a:sym typeface="Helvetica Light"/>
              </a:rPr>
              <a:t>ผู้นำของเรา</a:t>
            </a:r>
          </a:p>
          <a:p>
            <a:pPr defTabSz="171450"/>
            <a:r>
              <a:rPr lang="th-TH" sz="2250" b="1" dirty="0">
                <a:solidFill>
                  <a:prstClr val="black">
                    <a:lumMod val="75000"/>
                    <a:lumOff val="25000"/>
                  </a:prstClr>
                </a:solidFill>
                <a:sym typeface="Helvetica Light"/>
              </a:rPr>
              <a:t>จอห์น แอควูโนบิ</a:t>
            </a:r>
          </a:p>
          <a:p>
            <a:pPr defTabSz="171450"/>
            <a:r>
              <a:rPr lang="th-TH" sz="2250" b="1" dirty="0">
                <a:solidFill>
                  <a:prstClr val="black">
                    <a:lumMod val="75000"/>
                    <a:lumOff val="25000"/>
                  </a:prstClr>
                </a:solidFill>
                <a:sym typeface="Helvetica Light"/>
              </a:rPr>
              <a:t>ประธานบริหารบริษัท  </a:t>
            </a:r>
            <a:r>
              <a:rPr lang="en-US" sz="2250" b="1" dirty="0">
                <a:solidFill>
                  <a:prstClr val="black">
                    <a:lumMod val="75000"/>
                    <a:lumOff val="25000"/>
                  </a:prstClr>
                </a:solidFill>
                <a:sym typeface="Helvetica Light"/>
              </a:rPr>
              <a:t>	</a:t>
            </a:r>
            <a:br>
              <a:rPr lang="en-US" sz="2250" b="1" dirty="0">
                <a:solidFill>
                  <a:prstClr val="black">
                    <a:lumMod val="75000"/>
                    <a:lumOff val="25000"/>
                  </a:prstClr>
                </a:solidFill>
                <a:sym typeface="Helvetica Light"/>
              </a:rPr>
            </a:br>
            <a:endParaRPr lang="en-US" sz="1500" b="1" cap="none" dirty="0">
              <a:solidFill>
                <a:srgbClr val="FF0000"/>
              </a:solidFill>
              <a:sym typeface="Helvetica Light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315990" y="4345731"/>
            <a:ext cx="2831231" cy="1428304"/>
          </a:xfrm>
          <a:prstGeom prst="rect">
            <a:avLst/>
          </a:prstGeom>
          <a:solidFill>
            <a:srgbClr val="9CC6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309563" hangingPunct="0"/>
            <a:endParaRPr lang="en-US" sz="3750" kern="0" dirty="0">
              <a:solidFill>
                <a:srgbClr val="63AF34"/>
              </a:solidFill>
              <a:latin typeface="Calibri"/>
              <a:sym typeface="Helvetica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69311" y="5388195"/>
            <a:ext cx="2524588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defTabSz="309563" hangingPunct="0"/>
            <a:r>
              <a:rPr lang="en-SG" sz="675" kern="0" dirty="0" err="1">
                <a:solidFill>
                  <a:srgbClr val="000000"/>
                </a:solidFill>
                <a:latin typeface="Calibri"/>
                <a:cs typeface="Arial"/>
                <a:sym typeface="Helvetica Light"/>
              </a:rPr>
              <a:t>Dr.</a:t>
            </a:r>
            <a:r>
              <a:rPr lang="en-SG" sz="675" kern="0" dirty="0">
                <a:solidFill>
                  <a:srgbClr val="000000"/>
                </a:solidFill>
                <a:latin typeface="Calibri"/>
                <a:cs typeface="Arial"/>
                <a:sym typeface="Helvetica Light"/>
              </a:rPr>
              <a:t> John </a:t>
            </a:r>
            <a:r>
              <a:rPr lang="en-SG" sz="675" kern="0" dirty="0" err="1">
                <a:solidFill>
                  <a:srgbClr val="000000"/>
                </a:solidFill>
                <a:latin typeface="Calibri"/>
                <a:cs typeface="Arial"/>
                <a:sym typeface="Helvetica Light"/>
              </a:rPr>
              <a:t>Agwunobi</a:t>
            </a:r>
            <a:br>
              <a:rPr lang="en-SG" sz="675" kern="0" dirty="0">
                <a:solidFill>
                  <a:srgbClr val="000000"/>
                </a:solidFill>
                <a:latin typeface="Calibri"/>
                <a:cs typeface="Arial"/>
                <a:sym typeface="Helvetica Light"/>
              </a:rPr>
            </a:br>
            <a:r>
              <a:rPr lang="en-SG" sz="675" kern="0" dirty="0">
                <a:solidFill>
                  <a:srgbClr val="000000"/>
                </a:solidFill>
                <a:latin typeface="Calibri"/>
                <a:cs typeface="Arial"/>
                <a:sym typeface="Helvetica Light"/>
              </a:rPr>
              <a:t>Chief Executive Officer</a:t>
            </a:r>
            <a:endParaRPr lang="en-US" sz="600" kern="0" dirty="0">
              <a:solidFill>
                <a:srgbClr val="000000"/>
              </a:solidFill>
              <a:latin typeface="Arial"/>
              <a:cs typeface="Arial"/>
              <a:sym typeface="Helvetica Light"/>
            </a:endParaRPr>
          </a:p>
        </p:txBody>
      </p:sp>
      <p:pic>
        <p:nvPicPr>
          <p:cNvPr id="1026" name="Picture 2" descr="John Agwunobi">
            <a:extLst>
              <a:ext uri="{FF2B5EF4-FFF2-40B4-BE49-F238E27FC236}">
                <a16:creationId xmlns:a16="http://schemas.microsoft.com/office/drawing/2014/main" id="{A032CE5B-FA34-48F9-9708-D01569EF51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80" y="1931120"/>
            <a:ext cx="2056675" cy="3419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07F7BDDB-9F96-47F6-9807-8782532E05A5}"/>
              </a:ext>
            </a:extLst>
          </p:cNvPr>
          <p:cNvSpPr/>
          <p:nvPr/>
        </p:nvSpPr>
        <p:spPr>
          <a:xfrm>
            <a:off x="2843212" y="2394820"/>
            <a:ext cx="66990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54781" hangingPunct="0"/>
            <a:r>
              <a:rPr lang="th-TH" sz="3200" b="1" kern="0" dirty="0">
                <a:solidFill>
                  <a:srgbClr val="000000"/>
                </a:solidFill>
                <a:latin typeface="Calibri"/>
                <a:sym typeface="Helvetica Light"/>
              </a:rPr>
              <a:t>ร่วมงานกับ บริษัทเฮอร์บาไลฟ์ ตั้งแต่ปี </a:t>
            </a:r>
            <a:r>
              <a:rPr lang="en-US" sz="3200" b="1" kern="0" dirty="0">
                <a:solidFill>
                  <a:srgbClr val="000000"/>
                </a:solidFill>
                <a:latin typeface="Calibri"/>
                <a:sym typeface="Helvetica Light"/>
              </a:rPr>
              <a:t>2559</a:t>
            </a:r>
            <a:endParaRPr lang="en-SG" sz="3200" b="1" kern="0" dirty="0">
              <a:solidFill>
                <a:srgbClr val="000000"/>
              </a:solidFill>
              <a:latin typeface="Calibri"/>
              <a:sym typeface="Helvetica Ligh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B7C6CBC-4568-4260-9C95-2390E8CDCA7A}"/>
              </a:ext>
            </a:extLst>
          </p:cNvPr>
          <p:cNvSpPr/>
          <p:nvPr/>
        </p:nvSpPr>
        <p:spPr>
          <a:xfrm>
            <a:off x="3147221" y="3208439"/>
            <a:ext cx="5822336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154781" hangingPunct="0"/>
            <a:endParaRPr lang="en-US" sz="600" kern="0" dirty="0">
              <a:solidFill>
                <a:srgbClr val="000000"/>
              </a:solidFill>
              <a:latin typeface="Calibri"/>
              <a:sym typeface="Helvetica Light"/>
            </a:endParaRPr>
          </a:p>
          <a:p>
            <a:pPr algn="ctr" defTabSz="154781" hangingPunct="0"/>
            <a:endParaRPr lang="en-US" sz="600" kern="0" dirty="0">
              <a:solidFill>
                <a:srgbClr val="000000"/>
              </a:solidFill>
              <a:latin typeface="Calibri"/>
              <a:sym typeface="Helvetica Light"/>
            </a:endParaRPr>
          </a:p>
          <a:p>
            <a:pPr algn="ctr" defTabSz="154781" hangingPunct="0"/>
            <a:r>
              <a:rPr lang="en-US" sz="600" kern="0" dirty="0">
                <a:solidFill>
                  <a:srgbClr val="000000"/>
                </a:solidFill>
                <a:latin typeface="Calibri"/>
                <a:sym typeface="Helvetica Light"/>
              </a:rPr>
              <a:t> </a:t>
            </a:r>
          </a:p>
          <a:p>
            <a:pPr algn="ctr" defTabSz="154781" hangingPunct="0"/>
            <a:r>
              <a:rPr lang="th-TH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กำกับดูแลปรัชญาโภชนาการของ บริษัท</a:t>
            </a:r>
          </a:p>
          <a:p>
            <a:pPr algn="ctr" defTabSz="154781" hangingPunct="0"/>
            <a:r>
              <a:rPr lang="th-TH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กำหนดกลยุทธ์สำหรับโภชนาการเฮอร์บาไลฟ์</a:t>
            </a:r>
          </a:p>
          <a:p>
            <a:pPr algn="ctr" defTabSz="154781" hangingPunct="0"/>
            <a:r>
              <a:rPr lang="th-TH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ดูแลการเติบโตของ บริษัท ในทุกด้าน</a:t>
            </a:r>
          </a:p>
          <a:p>
            <a:pPr algn="ctr" defTabSz="154781" hangingPunct="0"/>
            <a:r>
              <a:rPr lang="th-TH" kern="0" dirty="0">
                <a:solidFill>
                  <a:srgbClr val="000000"/>
                </a:solidFill>
                <a:latin typeface="Arial" panose="020B0604020202020204" pitchFamily="34" charset="0"/>
                <a:cs typeface="Arial" panose="020B0604020202020204" pitchFamily="34" charset="0"/>
                <a:sym typeface="Helvetica Light"/>
              </a:rPr>
              <a:t>และสร้างความมั่นใจว่า บริษัท จะยังคงได้รับการยอมรับทั่วโลกในฐานะ บริษัท โภชนาการชั้นนำ</a:t>
            </a:r>
          </a:p>
          <a:p>
            <a:pPr marL="0" lvl="1" indent="42863" algn="ctr" defTabSz="154781" hangingPunct="0"/>
            <a:endParaRPr lang="en-US" sz="600" kern="0" dirty="0">
              <a:solidFill>
                <a:srgbClr val="000000"/>
              </a:solidFill>
              <a:latin typeface="Calibri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842229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591"/>
          <a:stretch/>
        </p:blipFill>
        <p:spPr bwMode="auto">
          <a:xfrm>
            <a:off x="187593" y="1577730"/>
            <a:ext cx="2891254" cy="3686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1339" y="1897115"/>
            <a:ext cx="5462651" cy="3367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83232" y="1086238"/>
            <a:ext cx="46137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th-TH" sz="2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มาตรฐานและคุณภาพการผลิต</a:t>
            </a:r>
          </a:p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th-TH" sz="20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ผ่านกระบวนการ 14 ขั้นตอน </a:t>
            </a:r>
            <a:endParaRPr lang="en-US" sz="20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316797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400" b="1" dirty="0">
                <a:solidFill>
                  <a:srgbClr val="7BC1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จากเมล็ดพันธุ์สู่โภชนาการอาหารเสริมที่มีคุณภาพ</a:t>
            </a:r>
            <a:endParaRPr lang="en-US" sz="4400" b="1" dirty="0">
              <a:solidFill>
                <a:srgbClr val="7BC1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43743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636122" y="417124"/>
            <a:ext cx="80033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 fontAlgn="auto">
              <a:spcBef>
                <a:spcPts val="0"/>
              </a:spcBef>
              <a:spcAft>
                <a:spcPts val="0"/>
              </a:spcAft>
            </a:pPr>
            <a:r>
              <a:rPr lang="th-TH" sz="3200" b="1" dirty="0">
                <a:ln w="1905"/>
                <a:gradFill>
                  <a:gsLst>
                    <a:gs pos="0">
                      <a:srgbClr val="F79646">
                        <a:shade val="20000"/>
                        <a:satMod val="200000"/>
                      </a:srgbClr>
                    </a:gs>
                    <a:gs pos="78000">
                      <a:srgbClr val="F79646">
                        <a:tint val="90000"/>
                        <a:shade val="89000"/>
                        <a:satMod val="220000"/>
                      </a:srgbClr>
                    </a:gs>
                    <a:gs pos="100000">
                      <a:srgbClr val="F79646">
                        <a:tint val="12000"/>
                        <a:satMod val="255000"/>
                      </a:srgb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เป็นเลิศด้านการวิจัยทางวิทยาศาสตร์</a:t>
            </a:r>
            <a:endParaRPr lang="en-US" sz="3200" b="1" dirty="0">
              <a:ln w="1905"/>
              <a:gradFill>
                <a:gsLst>
                  <a:gs pos="0">
                    <a:srgbClr val="F79646">
                      <a:shade val="20000"/>
                      <a:satMod val="200000"/>
                    </a:srgbClr>
                  </a:gs>
                  <a:gs pos="78000">
                    <a:srgbClr val="F79646">
                      <a:tint val="90000"/>
                      <a:shade val="89000"/>
                      <a:satMod val="220000"/>
                    </a:srgbClr>
                  </a:gs>
                  <a:gs pos="100000">
                    <a:srgbClr val="F79646">
                      <a:tint val="12000"/>
                      <a:satMod val="255000"/>
                    </a:srgb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38163" y="1387113"/>
            <a:ext cx="8399229" cy="4004581"/>
            <a:chOff x="438001" y="1429644"/>
            <a:chExt cx="8399229" cy="4004581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001" y="1429644"/>
              <a:ext cx="8399229" cy="400458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8" name="Picture 2"/>
            <p:cNvPicPr>
              <a:picLocks noChangeAspect="1" noChangeArrowheads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5634" t="52245" b="9256"/>
            <a:stretch/>
          </p:blipFill>
          <p:spPr bwMode="auto">
            <a:xfrm>
              <a:off x="5794004" y="3543577"/>
              <a:ext cx="2046569" cy="154172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9" name="Picture 2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781077" y="3543577"/>
              <a:ext cx="1045520" cy="155065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50334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558961" y="6231897"/>
            <a:ext cx="6695552" cy="192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/>
            <a:r>
              <a:rPr lang="en-US" sz="650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THE NOBEL FOUNDATION HAS NO AFFILIATION WITH HERBALIFE AND DOES NOT REVIEW, APPROVE OR ENDORSE HERBALIFE® PRODUCTS.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546686" y="5294432"/>
            <a:ext cx="1965547" cy="588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80000"/>
              </a:lnSpc>
            </a:pPr>
            <a:r>
              <a:rPr lang="en-US" sz="13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GARY SMALL</a:t>
            </a:r>
          </a:p>
          <a:p>
            <a:pPr defTabSz="457200">
              <a:lnSpc>
                <a:spcPct val="80000"/>
              </a:lnSpc>
            </a:pPr>
            <a:r>
              <a:rPr lang="en-US" sz="11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M.D.</a:t>
            </a:r>
          </a:p>
          <a:p>
            <a:pPr defTabSz="457200">
              <a:lnSpc>
                <a:spcPct val="80000"/>
              </a:lnSpc>
            </a:pPr>
            <a:r>
              <a:rPr lang="en-US" sz="8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</a:t>
            </a:r>
          </a:p>
          <a:p>
            <a:pPr defTabSz="457200">
              <a:lnSpc>
                <a:spcPct val="80000"/>
              </a:lnSpc>
            </a:pPr>
            <a:r>
              <a:rPr lang="en-US" sz="800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NUTRITION ADVISORY BOARD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314960" y="5282128"/>
            <a:ext cx="1457277" cy="7858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80000"/>
              </a:lnSpc>
            </a:pPr>
            <a:r>
              <a:rPr lang="en-US" sz="13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JOHN HEISS</a:t>
            </a:r>
          </a:p>
          <a:p>
            <a:pPr defTabSz="457200">
              <a:lnSpc>
                <a:spcPct val="80000"/>
              </a:lnSpc>
            </a:pPr>
            <a:r>
              <a:rPr lang="en-US" sz="11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Ph.D</a:t>
            </a:r>
            <a:r>
              <a:rPr lang="en-US" sz="9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defTabSz="457200">
              <a:lnSpc>
                <a:spcPct val="80000"/>
              </a:lnSpc>
            </a:pPr>
            <a:r>
              <a:rPr lang="en-US" sz="8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SENIOR DIRECTOR</a:t>
            </a:r>
          </a:p>
          <a:p>
            <a:pPr defTabSz="457200">
              <a:lnSpc>
                <a:spcPct val="80000"/>
              </a:lnSpc>
            </a:pPr>
            <a:r>
              <a:rPr lang="en-US" sz="800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SPORTS AND FITNESS,</a:t>
            </a:r>
          </a:p>
          <a:p>
            <a:pPr defTabSz="457200">
              <a:lnSpc>
                <a:spcPct val="80000"/>
              </a:lnSpc>
            </a:pPr>
            <a:r>
              <a:rPr lang="en-US" sz="800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WORLDWIDE PRODUCT</a:t>
            </a:r>
          </a:p>
          <a:p>
            <a:pPr defTabSz="457200">
              <a:lnSpc>
                <a:spcPct val="80000"/>
              </a:lnSpc>
            </a:pPr>
            <a:r>
              <a:rPr lang="en-US" sz="800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MARKETING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716016" y="2678616"/>
            <a:ext cx="1482416" cy="687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80000"/>
              </a:lnSpc>
            </a:pPr>
            <a:r>
              <a:rPr lang="en-US" sz="13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ROCIO MEDINA</a:t>
            </a:r>
          </a:p>
          <a:p>
            <a:pPr defTabSz="457200">
              <a:lnSpc>
                <a:spcPct val="80000"/>
              </a:lnSpc>
            </a:pPr>
            <a:r>
              <a:rPr lang="en-US" sz="11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M.D.</a:t>
            </a:r>
          </a:p>
          <a:p>
            <a:pPr defTabSz="457200">
              <a:lnSpc>
                <a:spcPct val="80000"/>
              </a:lnSpc>
            </a:pPr>
            <a:r>
              <a:rPr lang="en-US" sz="8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VICE PRESIDENT</a:t>
            </a:r>
          </a:p>
          <a:p>
            <a:pPr defTabSz="457200">
              <a:lnSpc>
                <a:spcPct val="80000"/>
              </a:lnSpc>
            </a:pPr>
            <a:r>
              <a:rPr lang="en-US" sz="800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WORLDWIDE NUTRITION TRAINING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857404" y="2691079"/>
            <a:ext cx="1697775" cy="5888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80000"/>
              </a:lnSpc>
            </a:pPr>
            <a:r>
              <a:rPr lang="en-US" sz="13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JOHN AGWUNOBI</a:t>
            </a:r>
          </a:p>
          <a:p>
            <a:pPr defTabSz="457200">
              <a:lnSpc>
                <a:spcPct val="80000"/>
              </a:lnSpc>
            </a:pPr>
            <a:r>
              <a:rPr lang="en-US" sz="11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M.D., M.B.A., M.P.H. </a:t>
            </a:r>
          </a:p>
          <a:p>
            <a:pPr defTabSz="457200">
              <a:lnSpc>
                <a:spcPct val="80000"/>
              </a:lnSpc>
            </a:pPr>
            <a:r>
              <a:rPr lang="en-US" sz="8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CHIEF HEALTH &amp; NUTRITION  OFFICER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10000" y="5304592"/>
            <a:ext cx="2025586" cy="687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80000"/>
              </a:lnSpc>
            </a:pPr>
            <a:r>
              <a:rPr lang="en-US" sz="13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LOUIS IGNARRO</a:t>
            </a:r>
          </a:p>
          <a:p>
            <a:pPr defTabSz="457200">
              <a:lnSpc>
                <a:spcPct val="80000"/>
              </a:lnSpc>
            </a:pPr>
            <a:r>
              <a:rPr lang="en-US" sz="11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Ph.D.</a:t>
            </a:r>
          </a:p>
          <a:p>
            <a:pPr defTabSz="457200">
              <a:lnSpc>
                <a:spcPct val="80000"/>
              </a:lnSpc>
            </a:pPr>
            <a:r>
              <a:rPr lang="en-US" sz="800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NOBEL* LAUREATE IN MEDICINE</a:t>
            </a:r>
            <a:endParaRPr lang="en-US" sz="800" b="1" dirty="0">
              <a:solidFill>
                <a:srgbClr val="133F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defTabSz="457200">
              <a:lnSpc>
                <a:spcPct val="80000"/>
              </a:lnSpc>
            </a:pPr>
            <a:r>
              <a:rPr lang="en-US" sz="8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</a:t>
            </a:r>
          </a:p>
          <a:p>
            <a:pPr defTabSz="457200">
              <a:lnSpc>
                <a:spcPct val="80000"/>
              </a:lnSpc>
            </a:pPr>
            <a:r>
              <a:rPr lang="en-US" sz="800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NUTRITION ADVISORY BOARD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23925" y="330206"/>
            <a:ext cx="7350074" cy="4370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457200">
              <a:lnSpc>
                <a:spcPct val="80000"/>
              </a:lnSpc>
            </a:pPr>
            <a:r>
              <a:rPr lang="en-US" sz="28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EXCELLENCE IN SCIENCE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552932" y="2680403"/>
            <a:ext cx="1944094" cy="687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80000"/>
              </a:lnSpc>
            </a:pPr>
            <a:r>
              <a:rPr lang="en-US" sz="13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VASILIOS FRANKOS</a:t>
            </a:r>
          </a:p>
          <a:p>
            <a:pPr defTabSz="457200">
              <a:lnSpc>
                <a:spcPct val="80000"/>
              </a:lnSpc>
            </a:pPr>
            <a:r>
              <a:rPr lang="en-US" sz="11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Ph.D.</a:t>
            </a:r>
          </a:p>
          <a:p>
            <a:pPr defTabSz="457200">
              <a:lnSpc>
                <a:spcPct val="80000"/>
              </a:lnSpc>
            </a:pPr>
            <a:r>
              <a:rPr lang="en-US" sz="8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SENIOR VICE PRESIDENT</a:t>
            </a:r>
          </a:p>
          <a:p>
            <a:pPr defTabSz="457200">
              <a:lnSpc>
                <a:spcPct val="80000"/>
              </a:lnSpc>
            </a:pPr>
            <a:r>
              <a:rPr lang="en-US" sz="800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GLOBAL PRODUCT SCIENCE</a:t>
            </a:r>
          </a:p>
          <a:p>
            <a:pPr defTabSz="457200">
              <a:lnSpc>
                <a:spcPct val="80000"/>
              </a:lnSpc>
            </a:pPr>
            <a:r>
              <a:rPr lang="en-US" sz="800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SAFETY AND COMPLIANCE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947414" y="2680403"/>
            <a:ext cx="2248040" cy="822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80000"/>
              </a:lnSpc>
            </a:pPr>
            <a:r>
              <a:rPr lang="en-US" sz="13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DAVID HEBER</a:t>
            </a:r>
          </a:p>
          <a:p>
            <a:pPr defTabSz="457200">
              <a:lnSpc>
                <a:spcPct val="80000"/>
              </a:lnSpc>
            </a:pPr>
            <a:r>
              <a:rPr lang="en-US" sz="11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M.D., Ph.D., </a:t>
            </a:r>
          </a:p>
          <a:p>
            <a:pPr defTabSz="457200">
              <a:lnSpc>
                <a:spcPct val="80000"/>
              </a:lnSpc>
            </a:pPr>
            <a:r>
              <a:rPr lang="en-US" sz="11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F.A.C.P., F.A.S.N.</a:t>
            </a:r>
          </a:p>
          <a:p>
            <a:pPr defTabSz="457200">
              <a:lnSpc>
                <a:spcPct val="80000"/>
              </a:lnSpc>
            </a:pPr>
            <a:r>
              <a:rPr lang="en-US" sz="8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CHAIRMAN</a:t>
            </a:r>
          </a:p>
          <a:p>
            <a:pPr defTabSz="457200">
              <a:lnSpc>
                <a:spcPct val="80000"/>
              </a:lnSpc>
            </a:pPr>
            <a:r>
              <a:rPr lang="en-US" sz="800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HERBALIFE NUTRITION</a:t>
            </a:r>
          </a:p>
          <a:p>
            <a:pPr defTabSz="457200">
              <a:lnSpc>
                <a:spcPct val="80000"/>
              </a:lnSpc>
            </a:pPr>
            <a:r>
              <a:rPr lang="en-US" sz="800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INSTITUTE</a:t>
            </a:r>
          </a:p>
        </p:txBody>
      </p:sp>
      <p:pic>
        <p:nvPicPr>
          <p:cNvPr id="27" name="Picture 26" descr="David_Heber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2133" y="1366434"/>
            <a:ext cx="1246909" cy="1246909"/>
          </a:xfrm>
          <a:prstGeom prst="ellipse">
            <a:avLst/>
          </a:prstGeom>
        </p:spPr>
      </p:pic>
      <p:pic>
        <p:nvPicPr>
          <p:cNvPr id="28" name="Picture 27" descr="Gary_Small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96507" y="3984712"/>
            <a:ext cx="1246909" cy="1246909"/>
          </a:xfrm>
          <a:prstGeom prst="ellipse">
            <a:avLst/>
          </a:prstGeom>
        </p:spPr>
      </p:pic>
      <p:pic>
        <p:nvPicPr>
          <p:cNvPr id="29" name="Picture 28" descr="John_Heiss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984712"/>
            <a:ext cx="1246909" cy="1246909"/>
          </a:xfrm>
          <a:prstGeom prst="ellipse">
            <a:avLst/>
          </a:prstGeom>
        </p:spPr>
      </p:pic>
      <p:pic>
        <p:nvPicPr>
          <p:cNvPr id="30" name="Picture 29" descr="Louis_Ignarro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48545" y="3984712"/>
            <a:ext cx="1246909" cy="1246909"/>
          </a:xfrm>
          <a:prstGeom prst="ellipse">
            <a:avLst/>
          </a:prstGeom>
        </p:spPr>
      </p:pic>
      <p:pic>
        <p:nvPicPr>
          <p:cNvPr id="33" name="Picture 32" descr="Rocio_Medina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366433"/>
            <a:ext cx="1246909" cy="1246909"/>
          </a:xfrm>
          <a:prstGeom prst="ellipse">
            <a:avLst/>
          </a:prstGeom>
        </p:spPr>
      </p:pic>
      <p:pic>
        <p:nvPicPr>
          <p:cNvPr id="34" name="Picture 33"/>
          <p:cNvPicPr>
            <a:picLocks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654" y="1411725"/>
            <a:ext cx="1251277" cy="1246909"/>
          </a:xfrm>
          <a:prstGeom prst="ellipse">
            <a:avLst/>
          </a:prstGeom>
        </p:spPr>
      </p:pic>
      <p:pic>
        <p:nvPicPr>
          <p:cNvPr id="35" name="Picture 34" descr="Vasilios_Frankos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52932" y="1366432"/>
            <a:ext cx="1246909" cy="1246909"/>
          </a:xfrm>
          <a:prstGeom prst="ellipse">
            <a:avLst/>
          </a:prstGeom>
        </p:spPr>
      </p:pic>
      <p:sp>
        <p:nvSpPr>
          <p:cNvPr id="24" name="TextBox 23"/>
          <p:cNvSpPr txBox="1"/>
          <p:nvPr/>
        </p:nvSpPr>
        <p:spPr>
          <a:xfrm>
            <a:off x="2100756" y="5294432"/>
            <a:ext cx="1773308" cy="896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80000"/>
              </a:lnSpc>
            </a:pPr>
            <a:r>
              <a:rPr lang="en-US" sz="14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STEVE HENIG</a:t>
            </a:r>
          </a:p>
          <a:p>
            <a:pPr defTabSz="457200">
              <a:lnSpc>
                <a:spcPct val="80000"/>
              </a:lnSpc>
            </a:pPr>
            <a:r>
              <a:rPr lang="en-US" sz="11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Ph.D</a:t>
            </a:r>
            <a:r>
              <a:rPr lang="en-US" sz="9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  <a:p>
            <a:pPr defTabSz="457200">
              <a:lnSpc>
                <a:spcPct val="80000"/>
              </a:lnSpc>
            </a:pPr>
            <a:r>
              <a:rPr lang="en-US" sz="8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CHIEF SCIENTIFIC OFFICER EMERITUS</a:t>
            </a:r>
          </a:p>
          <a:p>
            <a:pPr>
              <a:lnSpc>
                <a:spcPct val="80000"/>
              </a:lnSpc>
            </a:pPr>
            <a:r>
              <a:rPr lang="en-US" sz="8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MEMBER</a:t>
            </a:r>
          </a:p>
          <a:p>
            <a:pPr>
              <a:lnSpc>
                <a:spcPct val="80000"/>
              </a:lnSpc>
            </a:pPr>
            <a:r>
              <a:rPr lang="en-US" sz="800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NUTRITION ADVISORY BOARD</a:t>
            </a:r>
          </a:p>
          <a:p>
            <a:pPr defTabSz="457200">
              <a:lnSpc>
                <a:spcPct val="80000"/>
              </a:lnSpc>
            </a:pPr>
            <a:endParaRPr lang="en-US" sz="800" dirty="0">
              <a:solidFill>
                <a:srgbClr val="133F88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5" name="Picture 24" descr="Steve_Henig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4880" y="3984712"/>
            <a:ext cx="1246909" cy="1246909"/>
          </a:xfrm>
          <a:prstGeom prst="ellipse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7313506" y="5307114"/>
            <a:ext cx="194100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457200">
              <a:lnSpc>
                <a:spcPct val="80000"/>
              </a:lnSpc>
            </a:pPr>
            <a:r>
              <a:rPr lang="en-US" sz="13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DANA RYAN</a:t>
            </a:r>
          </a:p>
          <a:p>
            <a:pPr defTabSz="457200">
              <a:lnSpc>
                <a:spcPct val="80000"/>
              </a:lnSpc>
            </a:pPr>
            <a:r>
              <a:rPr lang="en-US" sz="11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Ph.D.</a:t>
            </a:r>
          </a:p>
          <a:p>
            <a:pPr defTabSz="457200">
              <a:lnSpc>
                <a:spcPct val="80000"/>
              </a:lnSpc>
            </a:pPr>
            <a:r>
              <a:rPr lang="en-US" sz="800" b="1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SENIOR MANAGER,</a:t>
            </a:r>
          </a:p>
          <a:p>
            <a:pPr defTabSz="457200">
              <a:lnSpc>
                <a:spcPct val="80000"/>
              </a:lnSpc>
            </a:pPr>
            <a:r>
              <a:rPr lang="en-US" sz="800" dirty="0">
                <a:solidFill>
                  <a:srgbClr val="133F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SPORTS PERFORMANCE &amp; EDUCATION</a:t>
            </a:r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18178" y="3984712"/>
            <a:ext cx="1246909" cy="1246909"/>
          </a:xfrm>
          <a:prstGeom prst="ellipse">
            <a:avLst/>
          </a:prstGeom>
        </p:spPr>
      </p:pic>
    </p:spTree>
    <p:extLst>
      <p:ext uri="{BB962C8B-B14F-4D97-AF65-F5344CB8AC3E}">
        <p14:creationId xmlns:p14="http://schemas.microsoft.com/office/powerpoint/2010/main" val="12653079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577063" y="744721"/>
            <a:ext cx="5264487" cy="53860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th-TH" dirty="0"/>
          </a:p>
          <a:p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การศึกษา</a:t>
            </a:r>
          </a:p>
          <a:p>
            <a:r>
              <a:rPr lang="th-TH" b="1" dirty="0"/>
              <a:t>แพทยศาสตรบัณฑิต คณะแพทยศาสตร์ศิริราชพยาบาล มหาวิทยาลัยมหิดล</a:t>
            </a:r>
          </a:p>
          <a:p>
            <a:r>
              <a:rPr lang="th-TH" b="1" dirty="0"/>
              <a:t>-วุฒิบัตรสาขาศัลยศาสตร์ออร์โธปิดิกส์ ภาควิชาศัลยศาสตร์ออร์โธปิดิกส์คณะแพทยศาสตร์ศิริราชพยาบาล  มหาวิทยาลัยมหิดล </a:t>
            </a:r>
          </a:p>
          <a:p>
            <a:r>
              <a:rPr lang="th-TH" b="1" dirty="0"/>
              <a:t>-ประกาศนียบัตร สาขาเวชศาสตร์การกีฬา ภาควิชาศัลยศาสตร์ออร์โธปิดิกส์</a:t>
            </a:r>
          </a:p>
          <a:p>
            <a:r>
              <a:rPr lang="th-TH" b="1" dirty="0"/>
              <a:t>คณะแพทยศาสตร์ศิริราชพยาบาล มหาวิทยาลัยมหิดล</a:t>
            </a:r>
          </a:p>
          <a:p>
            <a:r>
              <a:rPr lang="th-TH" b="1" dirty="0"/>
              <a:t> </a:t>
            </a:r>
            <a:r>
              <a:rPr lang="th-TH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การทำงาน</a:t>
            </a:r>
          </a:p>
          <a:p>
            <a:r>
              <a:rPr lang="th-TH" b="1" dirty="0"/>
              <a:t>-อาจารย์ประจำ สาขาวิชาเวชศาสตร์การกีฬา วิทยาลัยวิทยาศาสตร์และเทคโนโลยีการกีฬา มหาวิทยาลัยมหิดล</a:t>
            </a:r>
          </a:p>
          <a:p>
            <a:r>
              <a:rPr lang="th-TH" b="1" dirty="0"/>
              <a:t>-แพทย์ที่ปรึกษาการกีฬาแห่งประเทศไทย</a:t>
            </a:r>
          </a:p>
          <a:p>
            <a:r>
              <a:rPr lang="th-TH" sz="1600" dirty="0"/>
              <a:t> </a:t>
            </a:r>
            <a:r>
              <a:rPr lang="th-TH" sz="1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ประสบการณ์</a:t>
            </a:r>
          </a:p>
          <a:p>
            <a:r>
              <a:rPr lang="th-TH" sz="1400" dirty="0">
                <a:latin typeface="Cordia New" pitchFamily="34" charset="-34"/>
                <a:cs typeface="Cordia New" pitchFamily="34" charset="-34"/>
              </a:rPr>
              <a:t>แพทย์ประจำทีมนักกีฬาทีมชาติไทยประจำการแข่งขันกีฬา</a:t>
            </a:r>
          </a:p>
          <a:p>
            <a:r>
              <a:rPr lang="th-TH" sz="1400" dirty="0">
                <a:latin typeface="Cordia New" pitchFamily="34" charset="-34"/>
                <a:cs typeface="Cordia New" pitchFamily="34" charset="-34"/>
              </a:rPr>
              <a:t>2015 </a:t>
            </a:r>
            <a:r>
              <a:rPr lang="en-US" sz="1400" dirty="0">
                <a:latin typeface="Cordia New" pitchFamily="34" charset="-34"/>
                <a:cs typeface="Cordia New" pitchFamily="34" charset="-34"/>
              </a:rPr>
              <a:t>World Taekwondo Championships, Russia</a:t>
            </a:r>
          </a:p>
          <a:p>
            <a:r>
              <a:rPr lang="en-US" sz="1400" dirty="0">
                <a:latin typeface="Cordia New" pitchFamily="34" charset="-34"/>
                <a:cs typeface="Cordia New" pitchFamily="34" charset="-34"/>
              </a:rPr>
              <a:t>2015 World Taekwondo Grand Prix, Russia, United Kingdom</a:t>
            </a:r>
          </a:p>
          <a:p>
            <a:r>
              <a:rPr lang="en-US" sz="1400" dirty="0">
                <a:latin typeface="Cordia New" pitchFamily="34" charset="-34"/>
                <a:cs typeface="Cordia New" pitchFamily="34" charset="-34"/>
              </a:rPr>
              <a:t>Youth Olympic Games 2010, Singapore</a:t>
            </a:r>
          </a:p>
          <a:p>
            <a:r>
              <a:rPr lang="en-US" sz="1400" dirty="0">
                <a:latin typeface="Cordia New" pitchFamily="34" charset="-34"/>
                <a:cs typeface="Cordia New" pitchFamily="34" charset="-34"/>
              </a:rPr>
              <a:t>SEA Games 2007, Thailand</a:t>
            </a:r>
          </a:p>
          <a:p>
            <a:r>
              <a:rPr lang="en-US" sz="1400" dirty="0">
                <a:latin typeface="Cordia New" pitchFamily="34" charset="-34"/>
                <a:cs typeface="Cordia New" pitchFamily="34" charset="-34"/>
              </a:rPr>
              <a:t>SEA Games 2011, Indonesia</a:t>
            </a:r>
          </a:p>
          <a:p>
            <a:r>
              <a:rPr lang="en-US" sz="1400" dirty="0">
                <a:latin typeface="Cordia New" pitchFamily="34" charset="-34"/>
                <a:cs typeface="Cordia New" pitchFamily="34" charset="-34"/>
              </a:rPr>
              <a:t>SEA Games 2013, Myanmar</a:t>
            </a:r>
          </a:p>
          <a:p>
            <a:r>
              <a:rPr lang="th-TH" sz="1400" dirty="0">
                <a:latin typeface="Cordia New" pitchFamily="34" charset="-34"/>
                <a:cs typeface="Cordia New" pitchFamily="34" charset="-34"/>
              </a:rPr>
              <a:t>การแข่งขันระดับนานาชาติ หลายรายการ</a:t>
            </a:r>
          </a:p>
          <a:p>
            <a:endParaRPr lang="th-TH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310" y="1146242"/>
            <a:ext cx="3048000" cy="203200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214309" y="3518448"/>
            <a:ext cx="3347595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cs typeface="Cordia New" pitchFamily="34" charset="-34"/>
              </a:rPr>
              <a:t>อ.นพ.กรกฎ พานิช</a:t>
            </a:r>
          </a:p>
          <a:p>
            <a:r>
              <a:rPr lang="th-TH" dirty="0"/>
              <a:t>กรรมการที่ปรึกษาด้านโภชนาการของเฮอร์บาไลฟ์</a:t>
            </a:r>
            <a:endParaRPr lang="en-US" dirty="0"/>
          </a:p>
          <a:p>
            <a:r>
              <a:rPr lang="en-US" sz="1200" dirty="0"/>
              <a:t>(NAB: Nutrition Advisory Board)</a:t>
            </a:r>
            <a:endParaRPr lang="th-TH" sz="1200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88260" y="69024"/>
            <a:ext cx="862724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คณะกรรมการที่ปรึกษาด้านโภชนาการของเฮอร์บาไลฟ์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NAB: Nutrition Advisory Board</a:t>
            </a:r>
            <a:endParaRPr lang="th-TH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199297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88260" y="69024"/>
            <a:ext cx="8627240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คณะกรรมการที่ปรึกษาด้านการกำหนดอาหาร </a:t>
            </a:r>
          </a:p>
          <a:p>
            <a:r>
              <a:rPr lang="th-TH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ประจำเฮอร์บาไลฟ์ประเทศไทย </a:t>
            </a:r>
            <a:r>
              <a:rPr 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(Dietetic Advisory Board)</a:t>
            </a:r>
          </a:p>
        </p:txBody>
      </p:sp>
      <p:grpSp>
        <p:nvGrpSpPr>
          <p:cNvPr id="12" name="Group 18"/>
          <p:cNvGrpSpPr>
            <a:grpSpLocks/>
          </p:cNvGrpSpPr>
          <p:nvPr/>
        </p:nvGrpSpPr>
        <p:grpSpPr bwMode="auto">
          <a:xfrm>
            <a:off x="0" y="6400800"/>
            <a:ext cx="9144000" cy="46037"/>
            <a:chOff x="0" y="7483475"/>
            <a:chExt cx="14630398" cy="70338"/>
          </a:xfrm>
        </p:grpSpPr>
        <p:sp>
          <p:nvSpPr>
            <p:cNvPr id="13" name="Rectangle 12"/>
            <p:cNvSpPr/>
            <p:nvPr/>
          </p:nvSpPr>
          <p:spPr>
            <a:xfrm rot="5400000">
              <a:off x="691270" y="6792205"/>
              <a:ext cx="70338" cy="1452880"/>
            </a:xfrm>
            <a:prstGeom prst="rect">
              <a:avLst/>
            </a:prstGeom>
            <a:solidFill>
              <a:srgbClr val="9CC647"/>
            </a:solidFill>
            <a:ln w="9525" cap="flat" cmpd="sng" algn="ctr">
              <a:noFill/>
              <a:prstDash val="solid"/>
            </a:ln>
            <a:effectLst/>
          </p:spPr>
          <p:txBody>
            <a:bodyPr lIns="130615" tIns="65308" rIns="130615" bIns="65308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 rot="5400000">
              <a:off x="8006469" y="929886"/>
              <a:ext cx="70338" cy="13177518"/>
            </a:xfrm>
            <a:prstGeom prst="rect">
              <a:avLst/>
            </a:prstGeom>
            <a:solidFill>
              <a:srgbClr val="63AF34"/>
            </a:solidFill>
            <a:ln w="9525" cap="flat" cmpd="sng" algn="ctr">
              <a:noFill/>
              <a:prstDash val="solid"/>
            </a:ln>
            <a:effectLst/>
          </p:spPr>
          <p:txBody>
            <a:bodyPr lIns="130615" tIns="65308" rIns="130615" bIns="65308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15" name="Rectangle 2"/>
          <p:cNvSpPr>
            <a:spLocks noGrp="1"/>
          </p:cNvSpPr>
          <p:nvPr>
            <p:ph type="title"/>
          </p:nvPr>
        </p:nvSpPr>
        <p:spPr>
          <a:xfrm>
            <a:off x="0" y="3733800"/>
            <a:ext cx="2133600" cy="1143000"/>
          </a:xfrm>
        </p:spPr>
        <p:txBody>
          <a:bodyPr/>
          <a:lstStyle/>
          <a:p>
            <a:pPr algn="ctr" eaLnBrk="1" hangingPunct="1"/>
            <a:r>
              <a:rPr lang="th-TH" altLang="zh-TW" sz="1600" b="1" i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ภญ.วิภาดา แซ่เล้า </a:t>
            </a:r>
            <a:br>
              <a:rPr lang="th-TH" altLang="zh-TW" sz="1600" b="1" i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altLang="zh-TW" sz="1600" b="1" i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ผู้จัดการฝ่ายโภชนาการ</a:t>
            </a:r>
            <a:br>
              <a:rPr lang="en-US" altLang="zh-TW" sz="1600" b="1" i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th-TH" altLang="zh-TW" sz="1600" b="1" i="1" dirty="0">
                <a:solidFill>
                  <a:srgbClr val="002060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และทะเบียนผลิตภัณฑ์</a:t>
            </a:r>
            <a:endParaRPr lang="en-US" altLang="zh-TW" sz="1600" b="1" i="1" dirty="0">
              <a:solidFill>
                <a:srgbClr val="002060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16" name="Rectangle 3"/>
          <p:cNvSpPr txBox="1">
            <a:spLocks/>
          </p:cNvSpPr>
          <p:nvPr/>
        </p:nvSpPr>
        <p:spPr>
          <a:xfrm>
            <a:off x="2133600" y="1474636"/>
            <a:ext cx="7010400" cy="3255962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Arial" charset="0"/>
              <a:buNone/>
            </a:pPr>
            <a:r>
              <a:rPr lang="th-TH" altLang="zh-TW" sz="2200" b="1" u="sng" dirty="0">
                <a:solidFill>
                  <a:srgbClr val="FF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ประวัติการศึกษา</a:t>
            </a:r>
          </a:p>
          <a:p>
            <a:r>
              <a:rPr lang="th-TH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เภสัชศาสตรบัณฑิต </a:t>
            </a:r>
            <a:r>
              <a:rPr lang="th-TH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จุฬาลงกรณ์มหาวิทยาลัย </a:t>
            </a:r>
          </a:p>
          <a:p>
            <a:pPr>
              <a:buFont typeface="Arial" charset="0"/>
              <a:buNone/>
            </a:pPr>
            <a:r>
              <a:rPr lang="th-TH" altLang="zh-TW" sz="2200" b="1" u="sng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itchFamily="34" charset="0"/>
                <a:ea typeface="Tahoma" pitchFamily="34" charset="0"/>
                <a:cs typeface="Tahoma" pitchFamily="34" charset="0"/>
              </a:rPr>
              <a:t>ประวัติการทำงาน</a:t>
            </a:r>
          </a:p>
          <a:p>
            <a:r>
              <a:rPr lang="th-TH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เภสัชกรประจำร้าน </a:t>
            </a:r>
            <a:r>
              <a:rPr lang="en-US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6 </a:t>
            </a:r>
            <a:r>
              <a:rPr lang="th-TH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</a:t>
            </a:r>
          </a:p>
          <a:p>
            <a:r>
              <a:rPr lang="th-TH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ฝ่ายการตลาดผลิตภัณฑ์เสริมอาหาร </a:t>
            </a:r>
            <a:r>
              <a:rPr lang="en-US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 </a:t>
            </a:r>
            <a:r>
              <a:rPr lang="th-TH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 </a:t>
            </a:r>
            <a:endParaRPr lang="en-US" altLang="zh-TW" sz="22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วิทยากรบรรยายเกี่ยวกับผลิตภัณฑ์เสริมอาหาร</a:t>
            </a:r>
            <a:r>
              <a:rPr lang="en-US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 14 </a:t>
            </a:r>
            <a:r>
              <a:rPr lang="th-TH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</a:t>
            </a:r>
            <a:endParaRPr lang="en-US" altLang="zh-TW" sz="22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ที่ปรึกษาด้านการดูแลสุขภาพให้กับผู้จำหน่ายอิสระ </a:t>
            </a:r>
            <a:r>
              <a:rPr lang="en-US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9 </a:t>
            </a:r>
            <a:r>
              <a:rPr lang="th-TH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</a:t>
            </a:r>
          </a:p>
          <a:p>
            <a:r>
              <a:rPr lang="th-TH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ดูแลด้านกฏหมายและทะเบียนผลิตภัณฑ์ </a:t>
            </a:r>
            <a:r>
              <a:rPr lang="en-US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8 </a:t>
            </a:r>
            <a:r>
              <a:rPr lang="th-TH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ปี</a:t>
            </a:r>
            <a:endParaRPr lang="en-US" altLang="zh-TW" sz="2200" dirty="0">
              <a:solidFill>
                <a:prstClr val="black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r>
              <a:rPr lang="th-TH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คณะกรรมการที่ปรึกษาด้านการกำหนดอาหาร </a:t>
            </a:r>
            <a:r>
              <a:rPr lang="en-US" altLang="zh-TW" sz="2200" dirty="0">
                <a:solidFill>
                  <a:prstClr val="black"/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(DAB)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885" y="1146242"/>
            <a:ext cx="2011361" cy="25710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1110075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33600" y="651288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665133" y="4674096"/>
            <a:ext cx="1214468" cy="819633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lvl="0" algn="ctr">
              <a:buClr>
                <a:srgbClr val="63AF34"/>
              </a:buClr>
              <a:buSzPct val="115000"/>
            </a:pPr>
            <a:r>
              <a:rPr lang="es-CL" sz="1400" b="1" dirty="0">
                <a:solidFill>
                  <a:prstClr val="white"/>
                </a:solidFill>
              </a:rPr>
              <a:t>Sponsored</a:t>
            </a:r>
          </a:p>
          <a:p>
            <a:pPr lvl="0" algn="ctr">
              <a:buClr>
                <a:srgbClr val="63AF34"/>
              </a:buClr>
              <a:buSzPct val="115000"/>
            </a:pPr>
            <a:r>
              <a:rPr lang="es-CL" sz="1400" b="1" dirty="0">
                <a:solidFill>
                  <a:prstClr val="white"/>
                </a:solidFill>
              </a:rPr>
              <a:t>Events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5133" y="1454646"/>
            <a:ext cx="1214468" cy="819633"/>
          </a:xfrm>
          <a:prstGeom prst="rect">
            <a:avLst/>
          </a:prstGeom>
          <a:noFill/>
        </p:spPr>
        <p:txBody>
          <a:bodyPr wrap="square" rtlCol="0" anchor="ctr" anchorCtr="0">
            <a:noAutofit/>
          </a:bodyPr>
          <a:lstStyle/>
          <a:p>
            <a:pPr lvl="0" algn="ctr">
              <a:buClr>
                <a:srgbClr val="63AF34"/>
              </a:buClr>
              <a:buSzPct val="115000"/>
            </a:pPr>
            <a:r>
              <a:rPr lang="es-CL" sz="1400" b="1" dirty="0">
                <a:solidFill>
                  <a:prstClr val="white"/>
                </a:solidFill>
              </a:rPr>
              <a:t>Sponsored</a:t>
            </a:r>
          </a:p>
          <a:p>
            <a:pPr lvl="0" algn="ctr">
              <a:buClr>
                <a:srgbClr val="63AF34"/>
              </a:buClr>
              <a:buSzPct val="115000"/>
            </a:pPr>
            <a:r>
              <a:rPr lang="es-CL" sz="1400" b="1" dirty="0">
                <a:solidFill>
                  <a:prstClr val="white"/>
                </a:solidFill>
              </a:rPr>
              <a:t>Athletes</a:t>
            </a:r>
          </a:p>
        </p:txBody>
      </p:sp>
      <p:sp>
        <p:nvSpPr>
          <p:cNvPr id="8" name="Rectangle 10"/>
          <p:cNvSpPr>
            <a:spLocks noChangeArrowheads="1"/>
          </p:cNvSpPr>
          <p:nvPr/>
        </p:nvSpPr>
        <p:spPr bwMode="auto">
          <a:xfrm>
            <a:off x="0" y="293963"/>
            <a:ext cx="905894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kumimoji="1" lang="th-TH" altLang="ko-KR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Tahoma" pitchFamily="34" charset="0"/>
                <a:cs typeface="Cordia New"/>
              </a:rPr>
              <a:t>เป็นผู้สนับสนุนด้านกีฬา</a:t>
            </a:r>
            <a:r>
              <a:rPr kumimoji="1" lang="en-US" altLang="ko-KR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Tahoma" pitchFamily="34" charset="0"/>
                <a:cs typeface="Cordia New"/>
              </a:rPr>
              <a:t> - </a:t>
            </a:r>
            <a:r>
              <a:rPr kumimoji="1" lang="th-TH" altLang="ko-KR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Tahoma" pitchFamily="34" charset="0"/>
                <a:cs typeface="Cordia New"/>
              </a:rPr>
              <a:t>ประเภททีมและบุคคลระดับโลก</a:t>
            </a:r>
            <a:endParaRPr kumimoji="1" lang="en-US" altLang="ko-KR" sz="3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/>
              <a:ea typeface="Tahoma" pitchFamily="34" charset="0"/>
              <a:cs typeface="Cordia New"/>
            </a:endParaRPr>
          </a:p>
        </p:txBody>
      </p:sp>
      <p:pic>
        <p:nvPicPr>
          <p:cNvPr id="5" name="Picture 4" descr="Screen Shot 2561-04-02 at 10.52.03 AM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85190" y="878738"/>
            <a:ext cx="6288560" cy="4448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595498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ubtitle 7"/>
          <p:cNvSpPr txBox="1">
            <a:spLocks/>
          </p:cNvSpPr>
          <p:nvPr/>
        </p:nvSpPr>
        <p:spPr bwMode="auto">
          <a:xfrm>
            <a:off x="3097213" y="1654175"/>
            <a:ext cx="6176962" cy="177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defTabSz="457200">
              <a:lnSpc>
                <a:spcPct val="80000"/>
              </a:lnSpc>
              <a:spcBef>
                <a:spcPct val="50000"/>
              </a:spcBef>
              <a:buClr>
                <a:schemeClr val="tx2"/>
              </a:buClr>
              <a:buFont typeface="Arial" pitchFamily="34" charset="0"/>
              <a:buNone/>
              <a:defRPr/>
            </a:pPr>
            <a:r>
              <a:rPr lang="en-US" sz="3600" b="1" kern="0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 </a:t>
            </a:r>
            <a:r>
              <a:rPr lang="th-TH" sz="4000" b="1" kern="0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  <a:t>โดย.... </a:t>
            </a:r>
            <a:br>
              <a:rPr lang="en-US" sz="4000" b="1" kern="0" dirty="0">
                <a:solidFill>
                  <a:schemeClr val="accent5">
                    <a:lumMod val="2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cs typeface="Tahoma" pitchFamily="34" charset="0"/>
              </a:rPr>
            </a:br>
            <a:endParaRPr lang="en-US" sz="3600" b="1" kern="0" dirty="0">
              <a:solidFill>
                <a:srgbClr val="00206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ahoma" pitchFamily="34" charset="0"/>
              <a:cs typeface="Tahoma" pitchFamily="34" charset="0"/>
            </a:endParaRPr>
          </a:p>
          <a:p>
            <a:pPr algn="ctr" defTabSz="457200">
              <a:lnSpc>
                <a:spcPct val="80000"/>
              </a:lnSpc>
              <a:spcBef>
                <a:spcPct val="50000"/>
              </a:spcBef>
              <a:buClr>
                <a:schemeClr val="tx2"/>
              </a:buClr>
              <a:buFont typeface="Arial" pitchFamily="34" charset="0"/>
              <a:buNone/>
              <a:defRPr/>
            </a:pPr>
            <a:endParaRPr lang="en-US" b="1" kern="0" dirty="0">
              <a:solidFill>
                <a:srgbClr val="C00000"/>
              </a:solidFill>
              <a:latin typeface="Tahoma" pitchFamily="34" charset="0"/>
              <a:cs typeface="+mn-cs"/>
            </a:endParaRPr>
          </a:p>
          <a:p>
            <a:pPr algn="ctr" defTabSz="457200">
              <a:lnSpc>
                <a:spcPct val="80000"/>
              </a:lnSpc>
              <a:spcBef>
                <a:spcPct val="50000"/>
              </a:spcBef>
              <a:buClr>
                <a:schemeClr val="tx2"/>
              </a:buClr>
              <a:buFont typeface="Arial" pitchFamily="34" charset="0"/>
              <a:buNone/>
              <a:defRPr/>
            </a:pPr>
            <a:endParaRPr lang="en-US" b="1" kern="0" dirty="0">
              <a:solidFill>
                <a:srgbClr val="C00000"/>
              </a:solidFill>
              <a:latin typeface="Tahoma" pitchFamily="34" charset="0"/>
            </a:endParaRPr>
          </a:p>
          <a:p>
            <a:pPr algn="ctr" defTabSz="457200">
              <a:lnSpc>
                <a:spcPct val="80000"/>
              </a:lnSpc>
              <a:spcBef>
                <a:spcPct val="50000"/>
              </a:spcBef>
              <a:buClr>
                <a:schemeClr val="tx2"/>
              </a:buClr>
              <a:buFont typeface="Arial" pitchFamily="34" charset="0"/>
              <a:buNone/>
              <a:defRPr/>
            </a:pPr>
            <a:endParaRPr lang="en-US" b="1" kern="0" dirty="0">
              <a:solidFill>
                <a:srgbClr val="C00000"/>
              </a:solidFill>
              <a:latin typeface="Tahoma" pitchFamily="34" charset="0"/>
              <a:cs typeface="+mn-cs"/>
            </a:endParaRPr>
          </a:p>
          <a:p>
            <a:pPr algn="ctr" defTabSz="457200">
              <a:lnSpc>
                <a:spcPct val="80000"/>
              </a:lnSpc>
              <a:spcBef>
                <a:spcPct val="50000"/>
              </a:spcBef>
              <a:buClr>
                <a:schemeClr val="tx2"/>
              </a:buClr>
              <a:buFont typeface="Arial" pitchFamily="34" charset="0"/>
              <a:buNone/>
              <a:defRPr/>
            </a:pPr>
            <a:endParaRPr lang="en-US" b="1" kern="0" dirty="0">
              <a:solidFill>
                <a:srgbClr val="C00000"/>
              </a:solidFill>
              <a:latin typeface="Tahoma" pitchFamily="34" charset="0"/>
              <a:cs typeface="+mn-cs"/>
            </a:endParaRPr>
          </a:p>
          <a:p>
            <a:pPr algn="ctr" defTabSz="457200">
              <a:lnSpc>
                <a:spcPct val="80000"/>
              </a:lnSpc>
              <a:spcBef>
                <a:spcPct val="50000"/>
              </a:spcBef>
              <a:buClr>
                <a:schemeClr val="tx2"/>
              </a:buClr>
              <a:buFont typeface="Arial" pitchFamily="34" charset="0"/>
              <a:buNone/>
              <a:defRPr/>
            </a:pPr>
            <a:endParaRPr lang="th-TH" b="1" kern="0" dirty="0">
              <a:solidFill>
                <a:srgbClr val="C00000"/>
              </a:solidFill>
              <a:latin typeface="Tahoma" pitchFamily="34" charset="0"/>
              <a:cs typeface="+mn-cs"/>
            </a:endParaRPr>
          </a:p>
          <a:p>
            <a:pPr algn="ctr" defTabSz="457200">
              <a:lnSpc>
                <a:spcPct val="80000"/>
              </a:lnSpc>
              <a:spcBef>
                <a:spcPct val="50000"/>
              </a:spcBef>
              <a:buClr>
                <a:schemeClr val="tx2"/>
              </a:buClr>
              <a:buFont typeface="Arial" pitchFamily="34" charset="0"/>
              <a:buNone/>
              <a:defRPr/>
            </a:pPr>
            <a:r>
              <a:rPr lang="en-US" b="1" kern="0" dirty="0">
                <a:solidFill>
                  <a:srgbClr val="C00000"/>
                </a:solidFill>
                <a:latin typeface="Tahoma" pitchFamily="34" charset="0"/>
                <a:cs typeface="+mn-cs"/>
              </a:rPr>
              <a:t>International </a:t>
            </a:r>
            <a:endParaRPr lang="th-TH" b="1" kern="0" dirty="0">
              <a:solidFill>
                <a:srgbClr val="C00000"/>
              </a:solidFill>
              <a:latin typeface="Tahoma" pitchFamily="34" charset="0"/>
              <a:cs typeface="+mn-cs"/>
            </a:endParaRPr>
          </a:p>
          <a:p>
            <a:pPr algn="ctr" defTabSz="457200">
              <a:lnSpc>
                <a:spcPct val="80000"/>
              </a:lnSpc>
              <a:spcBef>
                <a:spcPct val="50000"/>
              </a:spcBef>
              <a:buClr>
                <a:schemeClr val="tx2"/>
              </a:buClr>
              <a:buFont typeface="Arial" pitchFamily="34" charset="0"/>
              <a:buNone/>
              <a:defRPr/>
            </a:pPr>
            <a:r>
              <a:rPr lang="en-US" b="1" kern="0" dirty="0">
                <a:solidFill>
                  <a:srgbClr val="C00000"/>
                </a:solidFill>
                <a:latin typeface="Tahoma" pitchFamily="34" charset="0"/>
                <a:cs typeface="+mn-cs"/>
              </a:rPr>
              <a:t>Global Expansion Team  Member</a:t>
            </a:r>
            <a:endParaRPr lang="th-TH" b="1" kern="0" dirty="0">
              <a:solidFill>
                <a:srgbClr val="C00000"/>
              </a:solidFill>
              <a:latin typeface="Tahoma" pitchFamily="34" charset="0"/>
              <a:cs typeface="+mn-cs"/>
            </a:endParaRPr>
          </a:p>
        </p:txBody>
      </p:sp>
      <p:pic>
        <p:nvPicPr>
          <p:cNvPr id="6148" name="รูปภาพ 11" descr="0363aaf065366789351a099242c790c9.gif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2770186"/>
            <a:ext cx="1651478" cy="161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1955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0"/>
          <p:cNvSpPr>
            <a:spLocks noChangeArrowheads="1"/>
          </p:cNvSpPr>
          <p:nvPr/>
        </p:nvSpPr>
        <p:spPr bwMode="auto">
          <a:xfrm>
            <a:off x="0" y="388504"/>
            <a:ext cx="9143999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r>
              <a:rPr kumimoji="1" lang="th-TH" altLang="ko-KR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Tahoma" pitchFamily="34" charset="0"/>
                <a:cs typeface="Cordia New"/>
              </a:rPr>
              <a:t>การเป็นผู้สนับสนุนด้านกีฬา</a:t>
            </a:r>
            <a:r>
              <a:rPr kumimoji="1" lang="en-US" altLang="ko-KR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Tahoma" pitchFamily="34" charset="0"/>
                <a:cs typeface="Cordia New"/>
              </a:rPr>
              <a:t> - </a:t>
            </a:r>
            <a:r>
              <a:rPr kumimoji="1" lang="th-TH" altLang="ko-KR" sz="3200" b="1" dirty="0">
                <a:solidFill>
                  <a:schemeClr val="tx1">
                    <a:lumMod val="85000"/>
                    <a:lumOff val="1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Tahoma" pitchFamily="34" charset="0"/>
                <a:cs typeface="Cordia New"/>
              </a:rPr>
              <a:t>ประเภททีมและบุคคลระดับประเทศ</a:t>
            </a:r>
            <a:endParaRPr kumimoji="1" lang="en-US" altLang="ko-KR" sz="3200" b="1" dirty="0">
              <a:solidFill>
                <a:schemeClr val="tx1">
                  <a:lumMod val="85000"/>
                  <a:lumOff val="1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/>
              <a:ea typeface="Tahoma" pitchFamily="34" charset="0"/>
              <a:cs typeface="Cordia New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253242" y="1216463"/>
            <a:ext cx="5580001" cy="4069168"/>
            <a:chOff x="508003" y="1095218"/>
            <a:chExt cx="6262681" cy="4567006"/>
          </a:xfrm>
        </p:grpSpPr>
        <p:pic>
          <p:nvPicPr>
            <p:cNvPr id="7" name="Picture 6" descr="Give Wilavan copy.jpg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2153521" y="3172143"/>
              <a:ext cx="1955372" cy="2469459"/>
            </a:xfrm>
            <a:prstGeom prst="rect">
              <a:avLst/>
            </a:prstGeom>
          </p:spPr>
        </p:pic>
        <p:pic>
          <p:nvPicPr>
            <p:cNvPr id="8" name="Picture 7" descr="IMG_5969.jpg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508004" y="3172020"/>
              <a:ext cx="1645517" cy="2468275"/>
            </a:xfrm>
            <a:prstGeom prst="rect">
              <a:avLst/>
            </a:prstGeom>
          </p:spPr>
        </p:pic>
        <p:pic>
          <p:nvPicPr>
            <p:cNvPr id="9" name="Picture 8" descr="photo slide.png"/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196814" y="3254117"/>
              <a:ext cx="2441568" cy="2395274"/>
            </a:xfrm>
            <a:prstGeom prst="rect">
              <a:avLst/>
            </a:prstGeom>
          </p:spPr>
        </p:pic>
        <p:pic>
          <p:nvPicPr>
            <p:cNvPr id="10" name="Picture 9" descr="26731207_1806815842676519_9205940673604071088_n.jpg"/>
            <p:cNvPicPr>
              <a:picLocks noChangeAspect="1"/>
            </p:cNvPicPr>
            <p:nvPr/>
          </p:nvPicPr>
          <p:blipFill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508004" y="1117146"/>
              <a:ext cx="6214328" cy="2051538"/>
            </a:xfrm>
            <a:prstGeom prst="rect">
              <a:avLst/>
            </a:prstGeom>
          </p:spPr>
        </p:pic>
        <p:cxnSp>
          <p:nvCxnSpPr>
            <p:cNvPr id="11" name="Straight Connector 10"/>
            <p:cNvCxnSpPr/>
            <p:nvPr/>
          </p:nvCxnSpPr>
          <p:spPr>
            <a:xfrm>
              <a:off x="508003" y="5662224"/>
              <a:ext cx="6262680" cy="0"/>
            </a:xfrm>
            <a:prstGeom prst="line">
              <a:avLst/>
            </a:prstGeom>
            <a:ln w="57150" cmpd="sng">
              <a:solidFill>
                <a:srgbClr val="7BC14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>
              <a:off x="508004" y="3139250"/>
              <a:ext cx="6213227" cy="0"/>
            </a:xfrm>
            <a:prstGeom prst="line">
              <a:avLst/>
            </a:prstGeom>
            <a:ln w="57150" cmpd="sng">
              <a:solidFill>
                <a:srgbClr val="7BC14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508004" y="1095218"/>
              <a:ext cx="6262680" cy="0"/>
            </a:xfrm>
            <a:prstGeom prst="line">
              <a:avLst/>
            </a:prstGeom>
            <a:ln w="57150" cmpd="sng">
              <a:solidFill>
                <a:srgbClr val="7BC143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Rectangle 13"/>
          <p:cNvSpPr/>
          <p:nvPr/>
        </p:nvSpPr>
        <p:spPr>
          <a:xfrm>
            <a:off x="5794768" y="1727260"/>
            <a:ext cx="3327226" cy="3170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2400" b="1" dirty="0">
                <a:solidFill>
                  <a:srgbClr val="7BC143"/>
                </a:solidFill>
                <a:latin typeface="Cordia New"/>
                <a:ea typeface="ＭＳ Ｐゴシック" charset="0"/>
                <a:cs typeface="Cordia New"/>
              </a:rPr>
              <a:t>ประเภททีม</a:t>
            </a:r>
            <a:endParaRPr lang="en-US" sz="2400" b="1" dirty="0">
              <a:solidFill>
                <a:srgbClr val="7BC143"/>
              </a:solidFill>
              <a:latin typeface="Cordia New"/>
              <a:ea typeface="ＭＳ Ｐゴシック" charset="0"/>
              <a:cs typeface="Cordia New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2200" b="1" dirty="0">
                <a:solidFill>
                  <a:srgbClr val="000000"/>
                </a:solidFill>
                <a:latin typeface="Cordia New"/>
                <a:ea typeface="ＭＳ Ｐゴシック" charset="0"/>
                <a:cs typeface="Cordia New"/>
              </a:rPr>
              <a:t>เอสซีจี เมืองทอง ยูไนเต็ด - ฟุตบอล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h-TH" sz="2200" b="1" dirty="0">
              <a:solidFill>
                <a:srgbClr val="000000"/>
              </a:solidFill>
              <a:ea typeface="ＭＳ Ｐゴシック" charset="0"/>
              <a:cs typeface="Cordia New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th-TH" sz="2200" b="1" dirty="0">
              <a:solidFill>
                <a:srgbClr val="000000"/>
              </a:solidFill>
              <a:ea typeface="ＭＳ Ｐゴシック" charset="0"/>
              <a:cs typeface="Cordia New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2400" b="1" dirty="0">
                <a:solidFill>
                  <a:srgbClr val="7BC143"/>
                </a:solidFill>
                <a:ea typeface="ＭＳ Ｐゴシック" charset="0"/>
                <a:cs typeface="Cordia New"/>
              </a:rPr>
              <a:t>ประเภทบุคคล</a:t>
            </a:r>
            <a:endParaRPr lang="en-US" sz="2400" b="1" dirty="0">
              <a:solidFill>
                <a:srgbClr val="7BC143"/>
              </a:solidFill>
              <a:latin typeface="Cordia New"/>
              <a:ea typeface="ＭＳ Ｐゴシック" charset="0"/>
              <a:cs typeface="Cordia New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2200" b="1" dirty="0">
                <a:solidFill>
                  <a:srgbClr val="000000"/>
                </a:solidFill>
                <a:latin typeface="Cordia New"/>
                <a:ea typeface="ＭＳ Ｐゴシック" charset="0"/>
                <a:cs typeface="Cordia New"/>
              </a:rPr>
              <a:t>ยศวดี หัสดีวิจิตร - ไตรกีฬา</a:t>
            </a:r>
            <a:endParaRPr lang="en-US" sz="2200" b="1" dirty="0">
              <a:solidFill>
                <a:srgbClr val="000000"/>
              </a:solidFill>
              <a:latin typeface="Cordia New"/>
              <a:ea typeface="ＭＳ Ｐゴシック" charset="0"/>
              <a:cs typeface="Cordia New"/>
            </a:endParaRP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2200" b="1" dirty="0">
                <a:solidFill>
                  <a:srgbClr val="000000"/>
                </a:solidFill>
                <a:ea typeface="ＭＳ Ｐゴシック" charset="0"/>
                <a:cs typeface="Cordia New"/>
              </a:rPr>
              <a:t>วิลาวัณย์ อภิญญาพงศ์ - </a:t>
            </a:r>
            <a:r>
              <a:rPr lang="th-TH" sz="2200" b="1" dirty="0">
                <a:solidFill>
                  <a:srgbClr val="000000"/>
                </a:solidFill>
                <a:latin typeface="Cordia New"/>
                <a:ea typeface="ＭＳ Ｐゴシック" charset="0"/>
                <a:cs typeface="Cordia New"/>
              </a:rPr>
              <a:t>วอลเล่ย์บอล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2200" b="1" dirty="0">
                <a:solidFill>
                  <a:srgbClr val="000000"/>
                </a:solidFill>
                <a:ea typeface="ＭＳ Ｐゴシック" charset="0"/>
                <a:cs typeface="Cordia New"/>
              </a:rPr>
              <a:t>กุลวุฒิ วิทิตศานต์ - </a:t>
            </a:r>
            <a:r>
              <a:rPr lang="th-TH" sz="2200" b="1" dirty="0">
                <a:solidFill>
                  <a:srgbClr val="000000"/>
                </a:solidFill>
                <a:latin typeface="Cordia New"/>
                <a:ea typeface="ＭＳ Ｐゴシック" charset="0"/>
                <a:cs typeface="Cordia New"/>
              </a:rPr>
              <a:t>แบดมินตัน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2200" b="1" dirty="0">
                <a:solidFill>
                  <a:srgbClr val="000000"/>
                </a:solidFill>
                <a:latin typeface="Cordia New"/>
                <a:ea typeface="ＭＳ Ｐゴシック" charset="0"/>
                <a:cs typeface="Cordia New"/>
              </a:rPr>
              <a:t>ภัทรสุดา </a:t>
            </a:r>
            <a:r>
              <a:rPr lang="th-TH" sz="2200" b="1" dirty="0">
                <a:solidFill>
                  <a:srgbClr val="000000"/>
                </a:solidFill>
                <a:ea typeface="ＭＳ Ｐゴシック" charset="0"/>
                <a:cs typeface="Cordia New"/>
              </a:rPr>
              <a:t>ไชยวรรณ - แบดมินตัน</a:t>
            </a:r>
          </a:p>
        </p:txBody>
      </p:sp>
    </p:spTree>
    <p:extLst>
      <p:ext uri="{BB962C8B-B14F-4D97-AF65-F5344CB8AC3E}">
        <p14:creationId xmlns:p14="http://schemas.microsoft.com/office/powerpoint/2010/main" val="1044308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Group 10"/>
          <p:cNvGrpSpPr/>
          <p:nvPr/>
        </p:nvGrpSpPr>
        <p:grpSpPr>
          <a:xfrm>
            <a:off x="1027207" y="2243536"/>
            <a:ext cx="7274278" cy="3116831"/>
            <a:chOff x="1033910" y="1541788"/>
            <a:chExt cx="7274278" cy="3116831"/>
          </a:xfrm>
        </p:grpSpPr>
        <p:pic>
          <p:nvPicPr>
            <p:cNvPr id="12" name="Picture 2" descr="C:\Documents and Settings\LourdesO\Desktop\Working Files - Lourdes\HOM Slides\mark-hughes-casa-herbalife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3612" y="1541789"/>
              <a:ext cx="1044576" cy="10445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12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39384" y="1541789"/>
              <a:ext cx="1024228" cy="1044576"/>
            </a:xfrm>
            <a:prstGeom prst="rect">
              <a:avLst/>
            </a:prstGeom>
          </p:spPr>
        </p:pic>
        <p:pic>
          <p:nvPicPr>
            <p:cNvPr id="14" name="Picture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5202206" y="1541788"/>
              <a:ext cx="1032386" cy="1044577"/>
            </a:xfrm>
            <a:prstGeom prst="rect">
              <a:avLst/>
            </a:prstGeom>
          </p:spPr>
        </p:pic>
        <p:pic>
          <p:nvPicPr>
            <p:cNvPr id="15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3910" y="2582169"/>
              <a:ext cx="7267575" cy="20764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405" y="191945"/>
            <a:ext cx="7248769" cy="593520"/>
          </a:xfrm>
        </p:spPr>
        <p:txBody>
          <a:bodyPr/>
          <a:lstStyle/>
          <a:p>
            <a:r>
              <a:rPr lang="th-TH" sz="3600" b="1" dirty="0">
                <a:latin typeface="Cordia New" panose="020B0304020202020204" pitchFamily="34" charset="-34"/>
                <a:ea typeface="Tahoma" pitchFamily="34" charset="0"/>
                <a:cs typeface="Cordia New" panose="020B0304020202020204" pitchFamily="34" charset="-34"/>
              </a:rPr>
              <a:t>การตอบแทนสู่สังคม</a:t>
            </a:r>
            <a:endParaRPr lang="en-US" sz="3600" b="1" dirty="0">
              <a:latin typeface="Cordia New"/>
              <a:ea typeface="Tahoma" pitchFamily="34" charset="0"/>
              <a:cs typeface="Cordia New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7" cstate="screen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2313" y="2390417"/>
            <a:ext cx="1449788" cy="7508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9" cstate="screen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52101" y="2433134"/>
            <a:ext cx="2052083" cy="624636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3804184" y="2493484"/>
            <a:ext cx="1114268" cy="583893"/>
            <a:chOff x="7324882" y="4803946"/>
            <a:chExt cx="1186343" cy="581850"/>
          </a:xfrm>
        </p:grpSpPr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11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968964" y="4803946"/>
              <a:ext cx="542261" cy="562312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1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324882" y="4823484"/>
              <a:ext cx="546154" cy="562312"/>
            </a:xfrm>
            <a:prstGeom prst="rect">
              <a:avLst/>
            </a:prstGeom>
          </p:spPr>
        </p:pic>
      </p:grpSp>
      <p:sp>
        <p:nvSpPr>
          <p:cNvPr id="5" name="Rectangle 4"/>
          <p:cNvSpPr/>
          <p:nvPr/>
        </p:nvSpPr>
        <p:spPr>
          <a:xfrm>
            <a:off x="403174" y="709380"/>
            <a:ext cx="8399720" cy="16466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600"/>
              </a:spcAft>
            </a:pPr>
            <a:r>
              <a:rPr lang="th-TH" sz="1600" b="1" i="1" dirty="0">
                <a:latin typeface="Cordia New" panose="020B0304020202020204" pitchFamily="34" charset="-34"/>
                <a:cs typeface="Cordia New" panose="020B0304020202020204" pitchFamily="34" charset="-34"/>
              </a:rPr>
              <a:t>เฮอร์บาไลฟ์ แฟมิลี่ ฟาวเดชั่น </a:t>
            </a:r>
            <a:r>
              <a:rPr lang="en-US" sz="1600" b="1" i="1" dirty="0">
                <a:latin typeface="Cordia New" panose="020B0304020202020204" pitchFamily="34" charset="-34"/>
                <a:cs typeface="Cordia New" panose="020B0304020202020204" pitchFamily="34" charset="-34"/>
              </a:rPr>
              <a:t>(HFF)</a:t>
            </a:r>
            <a:r>
              <a:rPr lang="th-TH" sz="1600" b="1" i="1" dirty="0">
                <a:latin typeface="Cordia New" panose="020B0304020202020204" pitchFamily="34" charset="-34"/>
                <a:cs typeface="Cordia New" panose="020B0304020202020204" pitchFamily="34" charset="-34"/>
              </a:rPr>
              <a:t> </a:t>
            </a:r>
            <a:r>
              <a:rPr lang="th-TH" sz="1600" dirty="0">
                <a:latin typeface="Cordia New" panose="020B0304020202020204" pitchFamily="34" charset="-34"/>
                <a:cs typeface="Cordia New" panose="020B0304020202020204" pitchFamily="34" charset="-34"/>
              </a:rPr>
              <a:t>ก่อตั้งขึ้นในปี ค.ศ.1994 โดยผู้ก่อตั้งเฮอร์บาไลฟ์ มาร์ค ฮิวจส์ (1956-2000) โดยเป็นองค์กรที่ไม่แสวงหาผลกำไรที่อุทิศตัวเพื่อปรับปรุงชีวิตความเป็นอยู่ของเด็กๆ โดยการช่วยเหลือองค์กรการกุศลต่างๆ ในการจัดหาโภชนาการที่ดีต่อสุขภาพ นอกเหนือจากนี้</a:t>
            </a:r>
            <a:r>
              <a:rPr lang="en-US" sz="1600" dirty="0">
                <a:latin typeface="Cordia New" panose="020B0304020202020204" pitchFamily="34" charset="-34"/>
                <a:cs typeface="Cordia New" panose="020B0304020202020204" pitchFamily="34" charset="-34"/>
              </a:rPr>
              <a:t> HFF</a:t>
            </a:r>
            <a:r>
              <a:rPr lang="th-TH" sz="1600" dirty="0">
                <a:latin typeface="Cordia New" panose="020B0304020202020204" pitchFamily="34" charset="-34"/>
                <a:cs typeface="Cordia New" panose="020B0304020202020204" pitchFamily="34" charset="-34"/>
              </a:rPr>
              <a:t> ยังให้การสนับสนุนการบรรเทาทุกข์แก่ผู้ประสบภัยพิบัติจากธรรมชาติทั่วโลก</a:t>
            </a:r>
            <a:endParaRPr lang="en-US" sz="16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  <a:p>
            <a:pPr>
              <a:spcAft>
                <a:spcPts val="600"/>
              </a:spcAft>
            </a:pPr>
            <a:r>
              <a:rPr lang="th-TH" sz="1600" dirty="0">
                <a:latin typeface="Cordia New" panose="020B0304020202020204" pitchFamily="34" charset="-34"/>
                <a:cs typeface="Cordia New" panose="020B0304020202020204" pitchFamily="34" charset="-34"/>
              </a:rPr>
              <a:t>ในปี ค.ศ.2005 </a:t>
            </a:r>
            <a:r>
              <a:rPr lang="en-US" sz="1600" dirty="0">
                <a:latin typeface="Cordia New" panose="020B0304020202020204" pitchFamily="34" charset="-34"/>
                <a:cs typeface="Cordia New" panose="020B0304020202020204" pitchFamily="34" charset="-34"/>
              </a:rPr>
              <a:t>HFF</a:t>
            </a:r>
            <a:r>
              <a:rPr lang="th-TH" sz="1600" dirty="0">
                <a:latin typeface="Cordia New" panose="020B0304020202020204" pitchFamily="34" charset="-34"/>
                <a:cs typeface="Cordia New" panose="020B0304020202020204" pitchFamily="34" charset="-34"/>
              </a:rPr>
              <a:t> มีความภูมิใจที่แนะนำ</a:t>
            </a:r>
            <a:r>
              <a:rPr lang="th-TH" sz="1600" b="1" i="1" dirty="0">
                <a:latin typeface="Cordia New" panose="020B0304020202020204" pitchFamily="34" charset="-34"/>
                <a:cs typeface="Cordia New" panose="020B0304020202020204" pitchFamily="34" charset="-34"/>
              </a:rPr>
              <a:t>โครงการคาซ่า เฮอร์บาไลฟ์ </a:t>
            </a:r>
            <a:r>
              <a:rPr lang="th-TH" sz="1600" dirty="0">
                <a:latin typeface="Cordia New" panose="020B0304020202020204" pitchFamily="34" charset="-34"/>
                <a:cs typeface="Cordia New" panose="020B0304020202020204" pitchFamily="34" charset="-34"/>
              </a:rPr>
              <a:t>เพื่อช่วยมอบโภชนาการที่ดีโดยการเป็นพันธมิตรกับมูลนิธิต่างๆ ที่ก่อตั้งอยู่แล้วในการให้ความช่วยเหลือแก่เด็กๆ ในปัจจุบัน ซึ่ง </a:t>
            </a:r>
            <a:r>
              <a:rPr lang="en-US" sz="1600" dirty="0">
                <a:latin typeface="Cordia New" panose="020B0304020202020204" pitchFamily="34" charset="-34"/>
                <a:cs typeface="Cordia New" panose="020B0304020202020204" pitchFamily="34" charset="-34"/>
              </a:rPr>
              <a:t>HFF</a:t>
            </a:r>
            <a:r>
              <a:rPr lang="th-TH" sz="1600" dirty="0">
                <a:latin typeface="Cordia New" panose="020B0304020202020204" pitchFamily="34" charset="-34"/>
                <a:cs typeface="Cordia New" panose="020B0304020202020204" pitchFamily="34" charset="-34"/>
              </a:rPr>
              <a:t> ยังให้การสนับสนุนแก่โครงการคาซ่า เฮอร์บาไลฟ์ อีกกว่า 130 แห่ง ที่มีอยู่ใน 50 กว่าประเทศซึ่งช่วยเหลือเด็กๆ มากกว่า 100,000 คนต่อวัน </a:t>
            </a:r>
            <a:endParaRPr lang="en-US" sz="1600" dirty="0">
              <a:latin typeface="Cordia New" panose="020B0304020202020204" pitchFamily="34" charset="-34"/>
              <a:cs typeface="Cordia New" panose="020B0304020202020204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0978115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283339" y="1708007"/>
            <a:ext cx="4247867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th-TH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ＭＳ Ｐゴシック" charset="0"/>
                <a:cs typeface="Cordia New"/>
              </a:rPr>
              <a:t>การออกแบบทางวิทยาศาสตร์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/>
              <a:ea typeface="ＭＳ Ｐゴシック" charset="0"/>
              <a:cs typeface="Cordia New"/>
            </a:endParaRP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th-TH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ＭＳ Ｐゴシック" charset="0"/>
                <a:cs typeface="Cordia New"/>
              </a:rPr>
              <a:t>ให้โภชนาการที่สมดุล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/>
              <a:ea typeface="ＭＳ Ｐゴシック" charset="0"/>
              <a:cs typeface="Cordia New"/>
            </a:endParaRP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th-TH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ＭＳ Ｐゴシック" charset="0"/>
                <a:cs typeface="Cordia New"/>
              </a:rPr>
              <a:t>สะดวกในการเตรียมทุกที่ทุกเวลา</a:t>
            </a:r>
          </a:p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endParaRPr 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/>
              <a:ea typeface="ＭＳ Ｐゴシック" charset="0"/>
              <a:cs typeface="Cordia New"/>
            </a:endParaRPr>
          </a:p>
          <a:p>
            <a:pPr marL="285750" indent="-285750" defTabSz="9144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th-TH" sz="2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ＭＳ Ｐゴシック" charset="0"/>
                <a:cs typeface="Cordia New"/>
              </a:rPr>
              <a:t>รสชาติอร่อย</a:t>
            </a:r>
            <a:endParaRPr lang="en-US" sz="2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/>
              <a:ea typeface="ＭＳ Ｐゴシック" charset="0"/>
              <a:cs typeface="Cordia New"/>
            </a:endParaRPr>
          </a:p>
        </p:txBody>
      </p:sp>
      <p:sp>
        <p:nvSpPr>
          <p:cNvPr id="24" name="Rectangle 9"/>
          <p:cNvSpPr>
            <a:spLocks noChangeArrowheads="1"/>
          </p:cNvSpPr>
          <p:nvPr/>
        </p:nvSpPr>
        <p:spPr bwMode="auto">
          <a:xfrm>
            <a:off x="858683" y="411145"/>
            <a:ext cx="73450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48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ＭＳ Ｐゴシック" charset="0"/>
                <a:cs typeface="Cordia New"/>
              </a:rPr>
              <a:t>ทำไมต้องผลิตภัณฑ์เฮอร์บาไลฟ์ </a:t>
            </a:r>
            <a:endParaRPr lang="en-US" sz="48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/>
              <a:ea typeface="ＭＳ Ｐゴシック" charset="0"/>
              <a:cs typeface="Cordia New"/>
            </a:endParaRPr>
          </a:p>
        </p:txBody>
      </p:sp>
      <p:grpSp>
        <p:nvGrpSpPr>
          <p:cNvPr id="8" name="Group 7"/>
          <p:cNvGrpSpPr/>
          <p:nvPr/>
        </p:nvGrpSpPr>
        <p:grpSpPr>
          <a:xfrm>
            <a:off x="4531207" y="1438774"/>
            <a:ext cx="4365644" cy="3377776"/>
            <a:chOff x="4010831" y="1854492"/>
            <a:chExt cx="4905038" cy="3594303"/>
          </a:xfrm>
        </p:grpSpPr>
        <p:pic>
          <p:nvPicPr>
            <p:cNvPr id="6" name="Picture 5" descr="Screen Shot 2561-04-02 at 11.37.29 AM.png"/>
            <p:cNvPicPr>
              <a:picLocks noChangeAspect="1"/>
            </p:cNvPicPr>
            <p:nvPr/>
          </p:nvPicPr>
          <p:blipFill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010831" y="1855060"/>
              <a:ext cx="2383501" cy="3593735"/>
            </a:xfrm>
            <a:prstGeom prst="rect">
              <a:avLst/>
            </a:prstGeom>
          </p:spPr>
        </p:pic>
        <p:pic>
          <p:nvPicPr>
            <p:cNvPr id="7" name="Picture 6" descr="Screen Shot 2561-04-02 at 11.37.29 AM.png"/>
            <p:cNvPicPr>
              <a:picLocks noChangeAspect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6474332" y="1854492"/>
              <a:ext cx="2441537" cy="35883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482866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1479295" y="196620"/>
            <a:ext cx="62388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44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ＭＳ Ｐゴシック" charset="0"/>
                <a:cs typeface="Cordia New"/>
              </a:rPr>
              <a:t>ผลิตภัณฑ์เฮอร์บาไลฟ์</a:t>
            </a:r>
            <a:endParaRPr lang="en-US" sz="44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/>
              <a:ea typeface="ＭＳ Ｐゴシック" charset="0"/>
              <a:cs typeface="Cordia New"/>
            </a:endParaRPr>
          </a:p>
        </p:txBody>
      </p:sp>
      <p:pic>
        <p:nvPicPr>
          <p:cNvPr id="17" name="Picture 16" descr="Products 2018 o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302" y="764043"/>
            <a:ext cx="8892862" cy="4552462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1655536" y="6396335"/>
            <a:ext cx="7389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b="1" i="1" dirty="0">
                <a:solidFill>
                  <a:srgbClr val="FF0000"/>
                </a:solidFill>
              </a:rPr>
              <a:t>“</a:t>
            </a:r>
            <a:r>
              <a:rPr lang="th-TH" b="1" i="1" dirty="0">
                <a:solidFill>
                  <a:srgbClr val="FF0000"/>
                </a:solidFill>
              </a:rPr>
              <a:t>ผลิตภัณฑ์ไม่ได้มีวัตถุประสงค์ในการวินิจฉัย การบำบัด การรักษาหรือป้องกันโรคใด ๆ</a:t>
            </a:r>
            <a:r>
              <a:rPr lang="en-US" b="1" i="1" dirty="0">
                <a:solidFill>
                  <a:srgbClr val="FF0000"/>
                </a:solidFill>
              </a:rPr>
              <a:t>”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916941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878" y="136648"/>
            <a:ext cx="690484" cy="67514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57504" y="2680100"/>
            <a:ext cx="2504365" cy="244357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404" y="2680100"/>
            <a:ext cx="2644855" cy="25806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5404" y="136648"/>
            <a:ext cx="2606721" cy="254345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881" y="112364"/>
            <a:ext cx="2631610" cy="256773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89" y="2680100"/>
            <a:ext cx="2644855" cy="2580659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516" y="1774228"/>
            <a:ext cx="1338968" cy="68581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19769" y="1032059"/>
            <a:ext cx="734342" cy="527220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6883" y="890162"/>
            <a:ext cx="669117" cy="66911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89" y="896047"/>
            <a:ext cx="1000753" cy="68801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254" y="1671823"/>
            <a:ext cx="890624" cy="89062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1655536" y="6396335"/>
            <a:ext cx="7389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b="1" i="1" dirty="0">
                <a:solidFill>
                  <a:srgbClr val="FF0000"/>
                </a:solidFill>
              </a:rPr>
              <a:t>“</a:t>
            </a:r>
            <a:r>
              <a:rPr lang="th-TH" b="1" i="1" dirty="0">
                <a:solidFill>
                  <a:srgbClr val="FF0000"/>
                </a:solidFill>
              </a:rPr>
              <a:t>ผลิตภัณฑ์ไม่ได้มีวัตถุประสงค์ในการวินิจฉัย การบำบัด การรักษาหรือป้องกันโรคใด ๆ</a:t>
            </a:r>
            <a:r>
              <a:rPr lang="en-US" b="1" i="1" dirty="0">
                <a:solidFill>
                  <a:srgbClr val="FF0000"/>
                </a:solidFill>
              </a:rPr>
              <a:t>”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868643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0" y="495300"/>
            <a:ext cx="9144000" cy="5080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itle 2"/>
          <p:cNvSpPr>
            <a:spLocks noGrp="1"/>
          </p:cNvSpPr>
          <p:nvPr>
            <p:ph type="title"/>
          </p:nvPr>
        </p:nvSpPr>
        <p:spPr>
          <a:xfrm>
            <a:off x="322813" y="267830"/>
            <a:ext cx="8229597" cy="962939"/>
          </a:xfrm>
        </p:spPr>
        <p:txBody>
          <a:bodyPr/>
          <a:lstStyle/>
          <a:p>
            <a:pPr algn="ctr"/>
            <a:r>
              <a:rPr lang="th-TH" sz="4000" b="1" cap="none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ครั้งแรกของเฮอร์บาไลฟ์ประเทศไทย</a:t>
            </a:r>
            <a:br>
              <a:rPr lang="th-TH" sz="4000" b="1" cap="none" dirty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</a:br>
            <a:r>
              <a:rPr lang="th-TH" sz="4000" b="1" cap="none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Angsana New" pitchFamily="18" charset="-34"/>
                <a:cs typeface="Angsana New" pitchFamily="18" charset="-34"/>
              </a:rPr>
              <a:t>ตราสัญลักษณ์ “อาหารรักษ์หัวใจ”</a:t>
            </a:r>
          </a:p>
        </p:txBody>
      </p:sp>
      <p:pic>
        <p:nvPicPr>
          <p:cNvPr id="1031" name="Picture 7" descr="http://www.thaiheartfound.org/cmsimg/cms144img0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755" y="17225"/>
            <a:ext cx="1355437" cy="16445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ผลการค้นหารูปภาพสำหรับ มูลนิธิหัวใจ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98862" y="1"/>
            <a:ext cx="1032143" cy="1393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8" descr="ผลการค้นหารูปภาพสำหรับ คณะเภสัชศาสตร์ ม มหิดล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111" y="310670"/>
            <a:ext cx="1094887" cy="108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id:e92c1a40-0fea-46ff-9bf9-fd4219f2dad7@apcprd06.prod.outlook.com"/>
          <p:cNvPicPr>
            <a:picLocks noChangeAspect="1" noChangeArrowheads="1"/>
          </p:cNvPicPr>
          <p:nvPr/>
        </p:nvPicPr>
        <p:blipFill rotWithShape="1">
          <a:blip r:embed="rId7" r:link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490" t="15697" r="7163" b="14235"/>
          <a:stretch/>
        </p:blipFill>
        <p:spPr bwMode="auto">
          <a:xfrm rot="5400000">
            <a:off x="39484" y="2522801"/>
            <a:ext cx="3204800" cy="2265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id:8aa193b6-0bc3-4bb7-98e4-1e76f34f2652@apcprd06.prod.outlook.com"/>
          <p:cNvPicPr>
            <a:picLocks noChangeAspect="1" noChangeArrowheads="1"/>
          </p:cNvPicPr>
          <p:nvPr/>
        </p:nvPicPr>
        <p:blipFill rotWithShape="1">
          <a:blip r:embed="rId9" r:link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86" t="15522" r="6050" b="11107"/>
          <a:stretch/>
        </p:blipFill>
        <p:spPr bwMode="auto">
          <a:xfrm rot="5400000">
            <a:off x="2056834" y="2542059"/>
            <a:ext cx="3217494" cy="22393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id:df104590-c7d1-438d-a95d-af2c5aedf334@apcprd06.prod.outlook.com"/>
          <p:cNvPicPr>
            <a:picLocks noChangeAspect="1" noChangeArrowheads="1"/>
          </p:cNvPicPr>
          <p:nvPr/>
        </p:nvPicPr>
        <p:blipFill rotWithShape="1">
          <a:blip r:embed="rId11" r:link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12" t="18266" r="19817" b="15826"/>
          <a:stretch/>
        </p:blipFill>
        <p:spPr bwMode="auto">
          <a:xfrm rot="5400000">
            <a:off x="4119908" y="2459399"/>
            <a:ext cx="3192094" cy="23774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id:2d1c8c65-380a-44d6-84f3-346175b639f3@apcprd06.prod.outlook.com"/>
          <p:cNvPicPr>
            <a:picLocks noChangeAspect="1" noChangeArrowheads="1"/>
          </p:cNvPicPr>
          <p:nvPr/>
        </p:nvPicPr>
        <p:blipFill rotWithShape="1">
          <a:blip r:embed="rId13" r:link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789" t="17315" r="10620" b="18000"/>
          <a:stretch/>
        </p:blipFill>
        <p:spPr bwMode="auto">
          <a:xfrm rot="5400000">
            <a:off x="6074750" y="2554958"/>
            <a:ext cx="3204799" cy="21717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0" y="5029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b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1"/>
          <p:cNvSpPr>
            <a:spLocks noChangeArrowheads="1"/>
          </p:cNvSpPr>
          <p:nvPr/>
        </p:nvSpPr>
        <p:spPr bwMode="auto">
          <a:xfrm>
            <a:off x="0" y="100584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b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0" y="150876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b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>
            <a:off x="0" y="201168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b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endParaRPr kumimoji="0" lang="en-US" sz="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0" y="251460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b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b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b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</a:br>
            <a:r>
              <a:rPr kumimoji="0" 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Sent from my iPhone</a:t>
            </a: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Rectangle 16"/>
          <p:cNvSpPr/>
          <p:nvPr/>
        </p:nvSpPr>
        <p:spPr>
          <a:xfrm>
            <a:off x="1655536" y="6396335"/>
            <a:ext cx="7389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b="1" i="1" dirty="0">
                <a:solidFill>
                  <a:srgbClr val="FF0000"/>
                </a:solidFill>
              </a:rPr>
              <a:t>“</a:t>
            </a:r>
            <a:r>
              <a:rPr lang="th-TH" b="1" i="1" dirty="0">
                <a:solidFill>
                  <a:srgbClr val="FF0000"/>
                </a:solidFill>
              </a:rPr>
              <a:t>ผลิตภัณฑ์ไม่ได้มีวัตถุประสงค์ในการวินิจฉัย การบำบัด การรักษาหรือป้องกันโรคใด ๆ</a:t>
            </a:r>
            <a:r>
              <a:rPr lang="en-US" b="1" i="1" dirty="0">
                <a:solidFill>
                  <a:srgbClr val="FF0000"/>
                </a:solidFill>
              </a:rPr>
              <a:t>”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9172530"/>
      </p:ext>
    </p:extLst>
  </p:cSld>
  <p:clrMapOvr>
    <a:masterClrMapping/>
  </p:clrMapOvr>
  <p:transition>
    <p:dissolv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1298542" y="495160"/>
            <a:ext cx="623887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4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ＭＳ Ｐゴシック" charset="0"/>
                <a:cs typeface="Cordia New"/>
              </a:rPr>
              <a:t>ผลิตภัณฑ์เฮอร์บาไลฟ์</a:t>
            </a:r>
            <a:endParaRPr lang="en-US" sz="44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/>
              <a:ea typeface="ＭＳ Ｐゴシック" charset="0"/>
              <a:cs typeface="Cordia New"/>
            </a:endParaRPr>
          </a:p>
        </p:txBody>
      </p:sp>
      <p:pic>
        <p:nvPicPr>
          <p:cNvPr id="2" name="Picture 1" descr="SKIN MainLine_Group_Final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5518"/>
          <a:stretch/>
        </p:blipFill>
        <p:spPr>
          <a:xfrm>
            <a:off x="803313" y="1126378"/>
            <a:ext cx="7590837" cy="4115474"/>
          </a:xfrm>
          <a:prstGeom prst="rect">
            <a:avLst/>
          </a:prstGeom>
        </p:spPr>
      </p:pic>
      <p:sp>
        <p:nvSpPr>
          <p:cNvPr id="5" name="Rectangle 4"/>
          <p:cNvSpPr/>
          <p:nvPr/>
        </p:nvSpPr>
        <p:spPr>
          <a:xfrm>
            <a:off x="1655536" y="6396335"/>
            <a:ext cx="7389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b="1" i="1" dirty="0">
                <a:solidFill>
                  <a:srgbClr val="FF0000"/>
                </a:solidFill>
              </a:rPr>
              <a:t>“</a:t>
            </a:r>
            <a:r>
              <a:rPr lang="th-TH" b="1" i="1" dirty="0">
                <a:solidFill>
                  <a:srgbClr val="FF0000"/>
                </a:solidFill>
              </a:rPr>
              <a:t>ผลิตภัณฑ์ไม่ได้มีวัตถุประสงค์ในการวินิจฉัย การบำบัด การรักษาหรือป้องกันโรคใด ๆ</a:t>
            </a:r>
            <a:r>
              <a:rPr lang="en-US" b="1" i="1" dirty="0">
                <a:solidFill>
                  <a:srgbClr val="FF0000"/>
                </a:solidFill>
              </a:rPr>
              <a:t>”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642861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9"/>
          <p:cNvSpPr>
            <a:spLocks noChangeArrowheads="1"/>
          </p:cNvSpPr>
          <p:nvPr/>
        </p:nvSpPr>
        <p:spPr bwMode="auto">
          <a:xfrm>
            <a:off x="311649" y="465121"/>
            <a:ext cx="390947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b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th-TH" sz="36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Tahoma" pitchFamily="34" charset="0"/>
                <a:cs typeface="Cordia New"/>
              </a:rPr>
              <a:t>เกี่ยวกับผลิตภัณฑ์ของเรา</a:t>
            </a:r>
            <a:endParaRPr lang="en-US" sz="36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/>
              <a:ea typeface="Tahoma" pitchFamily="34" charset="0"/>
              <a:cs typeface="Cordia New"/>
            </a:endParaRPr>
          </a:p>
        </p:txBody>
      </p:sp>
      <p:sp>
        <p:nvSpPr>
          <p:cNvPr id="5" name="Rectangle 10"/>
          <p:cNvSpPr>
            <a:spLocks noChangeArrowheads="1"/>
          </p:cNvSpPr>
          <p:nvPr/>
        </p:nvSpPr>
        <p:spPr bwMode="auto">
          <a:xfrm>
            <a:off x="4454977" y="2674853"/>
            <a:ext cx="4628270" cy="216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th-TH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Tahoma" pitchFamily="34" charset="0"/>
                <a:cs typeface="Cordia New"/>
              </a:rPr>
              <a:t>ผลิตภัณฑ์ของเราได้รับการอนุมัติสำหรับขายใน</a:t>
            </a:r>
            <a:r>
              <a:rPr lang="en-US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Tahoma" pitchFamily="34" charset="0"/>
                <a:cs typeface="Cordia New"/>
              </a:rPr>
              <a:t> 94</a:t>
            </a:r>
            <a:r>
              <a:rPr lang="th-TH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Tahoma" pitchFamily="34" charset="0"/>
                <a:cs typeface="Cordia New"/>
              </a:rPr>
              <a:t> ประเทศ</a:t>
            </a:r>
            <a:endParaRPr lang="en-US" sz="32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/>
              <a:ea typeface="Tahoma" pitchFamily="34" charset="0"/>
              <a:cs typeface="Cordia New"/>
            </a:endParaRPr>
          </a:p>
          <a:p>
            <a:pPr marL="342900" indent="-342900" defTabSz="914400" fontAlgn="base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•"/>
            </a:pPr>
            <a:r>
              <a:rPr lang="th-TH" sz="3200" b="1" dirty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/>
                <a:ea typeface="Tahoma" pitchFamily="34" charset="0"/>
                <a:cs typeface="Cordia New"/>
              </a:rPr>
              <a:t>โรงงานผลิตของเราอยู่ที่สหรัฐอเมริกา และ จีน </a:t>
            </a:r>
            <a:endParaRPr lang="en-US" sz="3200" b="1" dirty="0">
              <a:solidFill>
                <a:srgbClr val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/>
              <a:ea typeface="Tahoma" pitchFamily="34" charset="0"/>
              <a:cs typeface="Cordia New"/>
            </a:endParaRPr>
          </a:p>
        </p:txBody>
      </p:sp>
      <p:pic>
        <p:nvPicPr>
          <p:cNvPr id="2" name="Picture 1" descr="Screen Shot 2561-04-02 at 11.34.55 AM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47" y="1055919"/>
            <a:ext cx="4335421" cy="528739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31968" y="850592"/>
            <a:ext cx="42742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200" b="1" dirty="0">
                <a:solidFill>
                  <a:srgbClr val="7BC1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ผลิตภัณฑ์ของเรา </a:t>
            </a:r>
          </a:p>
          <a:p>
            <a:pPr algn="ctr"/>
            <a:r>
              <a:rPr lang="th-TH" sz="3200" b="1" dirty="0">
                <a:solidFill>
                  <a:srgbClr val="7BC1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เป็นผลิตภัณฑ์ เสริมอาหาร </a:t>
            </a:r>
          </a:p>
          <a:p>
            <a:pPr algn="ctr"/>
            <a:r>
              <a:rPr lang="th-TH" sz="3200" b="1" dirty="0">
                <a:solidFill>
                  <a:srgbClr val="7BC1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ไม่ใช่ยา</a:t>
            </a:r>
            <a:endParaRPr lang="en-US" sz="3200" b="1" dirty="0">
              <a:solidFill>
                <a:srgbClr val="7BC1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4213312" y="6424870"/>
            <a:ext cx="4754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i="1" dirty="0">
                <a:solidFill>
                  <a:srgbClr val="FF0000"/>
                </a:solidFill>
              </a:rPr>
              <a:t>“</a:t>
            </a:r>
            <a:r>
              <a:rPr lang="th-TH" b="1" i="1" dirty="0">
                <a:solidFill>
                  <a:srgbClr val="FF0000"/>
                </a:solidFill>
              </a:rPr>
              <a:t>ผลลัพธ์ไม่ใช่เกณฑ์หรือมาตรฐานอาจแตกต่างกันในแต่ละบุคคล</a:t>
            </a:r>
            <a:r>
              <a:rPr lang="en-US" b="1" i="1" dirty="0">
                <a:solidFill>
                  <a:srgbClr val="FF0000"/>
                </a:solidFill>
              </a:rPr>
              <a:t>”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199540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Products 2018 ok.jpg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598542" y="956930"/>
            <a:ext cx="4359842" cy="2231904"/>
          </a:xfrm>
          <a:prstGeom prst="rect">
            <a:avLst/>
          </a:prstGeom>
        </p:spPr>
      </p:pic>
      <p:pic>
        <p:nvPicPr>
          <p:cNvPr id="5" name="Picture 4" descr="SKIN MainLine_Group_Final.jpg"/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085189" y="3295154"/>
            <a:ext cx="3237970" cy="174471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42432" y="1991307"/>
            <a:ext cx="427428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>
                <a:solidFill>
                  <a:srgbClr val="7BC1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ผลิตภัณฑ์ที่ยอดเยี่ยม</a:t>
            </a:r>
          </a:p>
          <a:p>
            <a:pPr algn="ctr"/>
            <a:r>
              <a:rPr lang="th-TH" sz="4000" b="1" dirty="0">
                <a:solidFill>
                  <a:srgbClr val="7BC1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นำมาซึ่งโอกาสด้านรายได้</a:t>
            </a:r>
          </a:p>
          <a:p>
            <a:pPr algn="ctr"/>
            <a:r>
              <a:rPr lang="th-TH" sz="4000" b="1" dirty="0">
                <a:solidFill>
                  <a:srgbClr val="7BC1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ที่ยอดเยี่ยม</a:t>
            </a:r>
            <a:endParaRPr lang="en-US" sz="4000" b="1" dirty="0">
              <a:solidFill>
                <a:srgbClr val="7BC1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655536" y="6396335"/>
            <a:ext cx="73896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en-US" b="1" i="1" dirty="0">
                <a:solidFill>
                  <a:srgbClr val="FF0000"/>
                </a:solidFill>
              </a:rPr>
              <a:t>“</a:t>
            </a:r>
            <a:r>
              <a:rPr lang="th-TH" b="1" i="1" dirty="0">
                <a:solidFill>
                  <a:srgbClr val="FF0000"/>
                </a:solidFill>
              </a:rPr>
              <a:t>ผลิตภัณฑ์ไม่ได้มีวัตถุประสงค์ในการวินิจฉัย การบำบัด การรักษาหรือป้องกันโรคใด ๆ</a:t>
            </a:r>
            <a:r>
              <a:rPr lang="en-US" b="1" i="1" dirty="0">
                <a:solidFill>
                  <a:srgbClr val="FF0000"/>
                </a:solidFill>
              </a:rPr>
              <a:t>”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085452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16"/>
          <p:cNvSpPr/>
          <p:nvPr/>
        </p:nvSpPr>
        <p:spPr>
          <a:xfrm>
            <a:off x="1" y="0"/>
            <a:ext cx="9143999" cy="609600"/>
          </a:xfrm>
          <a:prstGeom prst="rect">
            <a:avLst/>
          </a:prstGeom>
          <a:solidFill>
            <a:srgbClr val="63AF34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615" tIns="65308" rIns="130615" bIns="65308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18" name="Rectangle 17"/>
          <p:cNvSpPr/>
          <p:nvPr/>
        </p:nvSpPr>
        <p:spPr>
          <a:xfrm>
            <a:off x="4" y="0"/>
            <a:ext cx="990596" cy="609599"/>
          </a:xfrm>
          <a:prstGeom prst="rect">
            <a:avLst/>
          </a:prstGeom>
          <a:solidFill>
            <a:srgbClr val="9CC6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30615" tIns="65308" rIns="130615" bIns="65308" rtlCol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</a:pPr>
            <a:endParaRPr lang="en-US">
              <a:solidFill>
                <a:srgbClr val="63AF34"/>
              </a:solidFill>
            </a:endParaRPr>
          </a:p>
        </p:txBody>
      </p:sp>
      <p:grpSp>
        <p:nvGrpSpPr>
          <p:cNvPr id="2" name="Group 18"/>
          <p:cNvGrpSpPr/>
          <p:nvPr/>
        </p:nvGrpSpPr>
        <p:grpSpPr>
          <a:xfrm>
            <a:off x="1" y="6507481"/>
            <a:ext cx="9144000" cy="45719"/>
            <a:chOff x="0" y="7483475"/>
            <a:chExt cx="14630398" cy="70338"/>
          </a:xfrm>
        </p:grpSpPr>
        <p:sp>
          <p:nvSpPr>
            <p:cNvPr id="20" name="Rectangle 19"/>
            <p:cNvSpPr/>
            <p:nvPr/>
          </p:nvSpPr>
          <p:spPr>
            <a:xfrm rot="5400000">
              <a:off x="691663" y="6791814"/>
              <a:ext cx="70336" cy="1453662"/>
            </a:xfrm>
            <a:prstGeom prst="rect">
              <a:avLst/>
            </a:prstGeom>
            <a:solidFill>
              <a:srgbClr val="9CC64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30615" tIns="65308" rIns="130615" bIns="65308"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 rot="5400000">
              <a:off x="8006861" y="930276"/>
              <a:ext cx="70338" cy="13176736"/>
            </a:xfrm>
            <a:prstGeom prst="rect">
              <a:avLst/>
            </a:prstGeom>
            <a:solidFill>
              <a:srgbClr val="63AF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30615" tIns="65308" rIns="130615" bIns="65308" rtlCol="0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</a:pPr>
              <a:endParaRPr lang="en-US">
                <a:solidFill>
                  <a:prstClr val="white"/>
                </a:solidFill>
              </a:endParaRPr>
            </a:p>
          </p:txBody>
        </p:sp>
      </p:grpSp>
      <p:pic>
        <p:nvPicPr>
          <p:cNvPr id="28" name="Picture 27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81840" y="685801"/>
            <a:ext cx="1681160" cy="381000"/>
          </a:xfrm>
          <a:prstGeom prst="rect">
            <a:avLst/>
          </a:prstGeom>
        </p:spPr>
      </p:pic>
      <p:sp>
        <p:nvSpPr>
          <p:cNvPr id="13" name="Title 6"/>
          <p:cNvSpPr txBox="1">
            <a:spLocks/>
          </p:cNvSpPr>
          <p:nvPr/>
        </p:nvSpPr>
        <p:spPr>
          <a:xfrm>
            <a:off x="0" y="-228600"/>
            <a:ext cx="946854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th-TH" sz="28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ชุด สมาชิก </a:t>
            </a:r>
            <a:r>
              <a:rPr lang="en-US" sz="2800" b="1" dirty="0">
                <a:solidFill>
                  <a:prstClr val="whit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HERBALIFE</a:t>
            </a:r>
            <a:endParaRPr lang="th-TH" sz="28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grpSp>
        <p:nvGrpSpPr>
          <p:cNvPr id="14" name="Group 6"/>
          <p:cNvGrpSpPr>
            <a:grpSpLocks/>
          </p:cNvGrpSpPr>
          <p:nvPr/>
        </p:nvGrpSpPr>
        <p:grpSpPr bwMode="auto">
          <a:xfrm rot="894548">
            <a:off x="7211306" y="1633774"/>
            <a:ext cx="1481366" cy="1200228"/>
            <a:chOff x="2114" y="1213"/>
            <a:chExt cx="2746" cy="1893"/>
          </a:xfrm>
        </p:grpSpPr>
        <p:pic>
          <p:nvPicPr>
            <p:cNvPr id="23" name="Picture 7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114" y="1213"/>
              <a:ext cx="2746" cy="18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4" name="Rectangle 8"/>
            <p:cNvSpPr>
              <a:spLocks noChangeArrowheads="1"/>
            </p:cNvSpPr>
            <p:nvPr/>
          </p:nvSpPr>
          <p:spPr bwMode="auto">
            <a:xfrm>
              <a:off x="3703" y="1975"/>
              <a:ext cx="259" cy="106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91429" tIns="45714" rIns="91429" bIns="45714"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endParaRPr lang="th-TH" sz="800" b="1">
                <a:solidFill>
                  <a:prstClr val="black"/>
                </a:solidFill>
                <a:latin typeface="Calibri"/>
                <a:ea typeface="+mn-ea"/>
                <a:cs typeface="Cordia New"/>
              </a:endParaRPr>
            </a:p>
          </p:txBody>
        </p:sp>
        <p:sp>
          <p:nvSpPr>
            <p:cNvPr id="25" name="Text Box 9"/>
            <p:cNvSpPr txBox="1">
              <a:spLocks noChangeArrowheads="1"/>
            </p:cNvSpPr>
            <p:nvPr/>
          </p:nvSpPr>
          <p:spPr bwMode="auto">
            <a:xfrm rot="-866974">
              <a:off x="2708" y="2232"/>
              <a:ext cx="1967" cy="337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lIns="91429" tIns="45714" rIns="91429" bIns="45714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</a:pPr>
              <a:r>
                <a:rPr lang="en-US" sz="500" b="1">
                  <a:solidFill>
                    <a:srgbClr val="333333"/>
                  </a:solidFill>
                  <a:latin typeface="Calibri"/>
                  <a:ea typeface="+mn-ea"/>
                  <a:cs typeface="Tahoma" pitchFamily="34" charset="0"/>
                </a:rPr>
                <a:t>              06-XXXXXX</a:t>
              </a:r>
            </a:p>
          </p:txBody>
        </p:sp>
      </p:grpSp>
      <p:sp>
        <p:nvSpPr>
          <p:cNvPr id="15" name="Rectangle 14"/>
          <p:cNvSpPr/>
          <p:nvPr/>
        </p:nvSpPr>
        <p:spPr>
          <a:xfrm>
            <a:off x="0" y="6286637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400" i="1" dirty="0">
                <a:solidFill>
                  <a:srgbClr val="FF0000"/>
                </a:solidFill>
              </a:rPr>
              <a:t>“</a:t>
            </a:r>
            <a:r>
              <a:rPr lang="th-TH" sz="1400" i="1" dirty="0">
                <a:solidFill>
                  <a:srgbClr val="FF0000"/>
                </a:solidFill>
              </a:rPr>
              <a:t>รายได้ที่ได้รับ(หรือ ตัวอย่าง) อาจแตกต่างกันในแต่ละบุคคลและไม่ใช่ค่าเฉลี่ย สำหรับข้อมูลค่าเฉลี่ยทางการเงิน </a:t>
            </a:r>
            <a:endParaRPr lang="en-US" sz="1400" i="1" dirty="0">
              <a:solidFill>
                <a:srgbClr val="FF0000"/>
              </a:solidFill>
            </a:endParaRPr>
          </a:p>
          <a:p>
            <a:pPr lvl="0"/>
            <a:r>
              <a:rPr lang="th-TH" sz="1400" i="1" dirty="0">
                <a:solidFill>
                  <a:srgbClr val="FF0000"/>
                </a:solidFill>
              </a:rPr>
              <a:t>โปรดดูที่ถ้อยแถลงเรื่องการจ่ายค่าตอบแทนเฉลี่ยโดยรวมจากเฮอร์บาไลฟ์ได้ที่เว็บไซต์ </a:t>
            </a:r>
            <a:r>
              <a:rPr lang="en-US" sz="1400" i="1" dirty="0">
                <a:solidFill>
                  <a:srgbClr val="FF0000"/>
                </a:solidFill>
              </a:rPr>
              <a:t>Herbalife.com.th </a:t>
            </a:r>
            <a:r>
              <a:rPr lang="th-TH" sz="1400" i="1" dirty="0">
                <a:solidFill>
                  <a:srgbClr val="FF0000"/>
                </a:solidFill>
              </a:rPr>
              <a:t>และ </a:t>
            </a:r>
            <a:r>
              <a:rPr lang="en-US" sz="1400" i="1" dirty="0">
                <a:solidFill>
                  <a:srgbClr val="FF0000"/>
                </a:solidFill>
              </a:rPr>
              <a:t>th.MyHerbalife.com</a:t>
            </a:r>
            <a:r>
              <a:rPr lang="th-TH" sz="1400" i="1" dirty="0">
                <a:solidFill>
                  <a:srgbClr val="FF0000"/>
                </a:solidFill>
              </a:rPr>
              <a:t>”</a:t>
            </a:r>
            <a:endParaRPr lang="en-US" sz="1400" dirty="0">
              <a:solidFill>
                <a:srgbClr val="FF0000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E7B46C5-7BCB-4A24-99E6-05C03295E3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939" y="1463408"/>
            <a:ext cx="6733162" cy="37721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5246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83763" y="806928"/>
            <a:ext cx="7498534" cy="677575"/>
          </a:xfrm>
        </p:spPr>
        <p:txBody>
          <a:bodyPr/>
          <a:lstStyle/>
          <a:p>
            <a:r>
              <a:rPr lang="th-TH" b="1" dirty="0"/>
              <a:t>ยินดีต้อนรับทุกท่านเข้าสู่งานประชุม</a:t>
            </a:r>
            <a:endParaRPr lang="en-US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83763" y="1699232"/>
            <a:ext cx="7759790" cy="1107468"/>
          </a:xfrm>
        </p:spPr>
        <p:txBody>
          <a:bodyPr>
            <a:noAutofit/>
          </a:bodyPr>
          <a:lstStyle/>
          <a:p>
            <a:r>
              <a:rPr lang="th-TH" sz="2600" b="1" dirty="0">
                <a:solidFill>
                  <a:schemeClr val="tx1"/>
                </a:solidFill>
              </a:rPr>
              <a:t>ขอความร่วมมือในการปิดเสียงโทรศัพท์</a:t>
            </a:r>
          </a:p>
          <a:p>
            <a:r>
              <a:rPr lang="th-TH" sz="2600" b="1" dirty="0">
                <a:solidFill>
                  <a:schemeClr val="tx1"/>
                </a:solidFill>
              </a:rPr>
              <a:t>การประชุมกำลังจะเริ่มต้นขึ้นในอีกไม่กี่นาทีข้างหน้านี้</a:t>
            </a:r>
          </a:p>
          <a:p>
            <a:r>
              <a:rPr lang="en-US" sz="2600" b="1" dirty="0">
                <a:solidFill>
                  <a:schemeClr val="tx1"/>
                </a:solidFill>
              </a:rPr>
              <a:t>Please turn off all cell phones.  </a:t>
            </a:r>
          </a:p>
          <a:p>
            <a:r>
              <a:rPr lang="en-US" sz="2600" b="1" dirty="0">
                <a:solidFill>
                  <a:schemeClr val="tx1"/>
                </a:solidFill>
              </a:rPr>
              <a:t>Have a seat and we will start the presentation shortly.</a:t>
            </a:r>
          </a:p>
        </p:txBody>
      </p:sp>
      <p:pic>
        <p:nvPicPr>
          <p:cNvPr id="4" name="Picture 5" descr="nocellphon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14133" y="2585301"/>
            <a:ext cx="769630" cy="769629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-698500" y="280670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636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/>
          </p:cNvSpPr>
          <p:nvPr>
            <p:ph type="title"/>
          </p:nvPr>
        </p:nvSpPr>
        <p:spPr>
          <a:xfrm>
            <a:off x="-96837" y="353639"/>
            <a:ext cx="8121650" cy="590550"/>
          </a:xfrm>
        </p:spPr>
        <p:txBody>
          <a:bodyPr/>
          <a:lstStyle/>
          <a:p>
            <a:pPr algn="ctr" eaLnBrk="1" hangingPunct="1"/>
            <a:r>
              <a:rPr lang="th-TH" altLang="ko-KR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การเริ่มต้น</a:t>
            </a:r>
            <a:r>
              <a:rPr lang="en-US" altLang="ko-KR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: </a:t>
            </a:r>
            <a:r>
              <a:rPr lang="th-TH" altLang="ko-KR" sz="3200" b="1" dirty="0">
                <a:latin typeface="Tahoma" pitchFamily="34" charset="0"/>
                <a:ea typeface="Tahoma" pitchFamily="34" charset="0"/>
                <a:cs typeface="Tahoma" pitchFamily="34" charset="0"/>
              </a:rPr>
              <a:t>บันไดสู่ความสำเร็จ</a:t>
            </a:r>
            <a:endParaRPr lang="en-US" altLang="ko-KR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289061" y="3431675"/>
            <a:ext cx="948297" cy="20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algn="ctr" eaLnBrk="1" hangingPunct="1"/>
            <a:r>
              <a:rPr lang="en-US" altLang="ko-KR" sz="800" b="1" dirty="0">
                <a:latin typeface="Arial" charset="0"/>
              </a:rPr>
              <a:t>World Team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3351444" y="3366943"/>
            <a:ext cx="743553" cy="939896"/>
          </a:xfrm>
          <a:prstGeom prst="rect">
            <a:avLst/>
          </a:prstGeom>
          <a:noFill/>
          <a:ln w="12700">
            <a:solidFill>
              <a:srgbClr val="438600"/>
            </a:solidFill>
            <a:miter lim="800000"/>
            <a:headEnd/>
            <a:tailEnd/>
          </a:ln>
          <a:effectLst>
            <a:prstShdw prst="shdw17" dist="17961" dir="2700000">
              <a:srgbClr val="2850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3377074" y="4325985"/>
            <a:ext cx="733985" cy="757130"/>
          </a:xfrm>
          <a:prstGeom prst="rect">
            <a:avLst/>
          </a:prstGeom>
          <a:solidFill>
            <a:srgbClr val="E2FFC5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square" lIns="9144" tIns="9144" rIns="9144" bIns="9144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1) 10,000 VP-1 MO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2) 500  R/O-1 MO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3) 2,500 VP-4 MO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50%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R/O</a:t>
            </a:r>
          </a:p>
        </p:txBody>
      </p:sp>
      <p:sp>
        <p:nvSpPr>
          <p:cNvPr id="8" name="Line 6"/>
          <p:cNvSpPr>
            <a:spLocks noChangeShapeType="1"/>
          </p:cNvSpPr>
          <p:nvPr/>
        </p:nvSpPr>
        <p:spPr bwMode="auto">
          <a:xfrm>
            <a:off x="3473724" y="4555991"/>
            <a:ext cx="540684" cy="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925321" y="3119436"/>
            <a:ext cx="10763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algn="ctr" eaLnBrk="1" hangingPunct="1"/>
            <a:r>
              <a:rPr lang="en-US" altLang="ko-KR" sz="800" b="1" dirty="0">
                <a:latin typeface="Arial" charset="0"/>
              </a:rPr>
              <a:t>GET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4110691" y="3029934"/>
            <a:ext cx="619125" cy="941388"/>
          </a:xfrm>
          <a:prstGeom prst="rect">
            <a:avLst/>
          </a:prstGeom>
          <a:noFill/>
          <a:ln w="12700">
            <a:solidFill>
              <a:srgbClr val="438600"/>
            </a:solidFill>
            <a:miter lim="800000"/>
            <a:headEnd/>
            <a:tailEnd/>
          </a:ln>
          <a:effectLst>
            <a:prstShdw prst="shdw17" dist="17961" dir="2700000">
              <a:srgbClr val="2850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4111059" y="3977627"/>
            <a:ext cx="620526" cy="696716"/>
          </a:xfrm>
          <a:prstGeom prst="rect">
            <a:avLst/>
          </a:prstGeom>
          <a:solidFill>
            <a:srgbClr val="E2FFC5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none" lIns="9144" tIns="9144" rIns="9144" bIns="9144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1,000 R/O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in 3 MO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50%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R/O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2% PB</a:t>
            </a:r>
          </a:p>
        </p:txBody>
      </p:sp>
      <p:sp>
        <p:nvSpPr>
          <p:cNvPr id="12" name="Line 11"/>
          <p:cNvSpPr>
            <a:spLocks noChangeShapeType="1"/>
          </p:cNvSpPr>
          <p:nvPr/>
        </p:nvSpPr>
        <p:spPr bwMode="auto">
          <a:xfrm>
            <a:off x="4149912" y="4277139"/>
            <a:ext cx="540684" cy="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2472389" y="3651540"/>
            <a:ext cx="949699" cy="20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40" bIns="91440" anchor="ctr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algn="ctr" eaLnBrk="1" hangingPunct="1"/>
            <a:r>
              <a:rPr lang="en-US" altLang="ko-KR" sz="800" b="1" dirty="0">
                <a:latin typeface="Arial" charset="0"/>
              </a:rPr>
              <a:t>Supervisor</a:t>
            </a:r>
            <a:endParaRPr lang="en-US" altLang="ko-KR" dirty="0">
              <a:latin typeface="Arial" charset="0"/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2581275" y="3612653"/>
            <a:ext cx="759012" cy="839193"/>
          </a:xfrm>
          <a:prstGeom prst="rect">
            <a:avLst/>
          </a:prstGeom>
          <a:noFill/>
          <a:ln w="12700">
            <a:solidFill>
              <a:srgbClr val="438600"/>
            </a:solidFill>
            <a:miter lim="800000"/>
            <a:headEnd/>
            <a:tailEnd/>
          </a:ln>
          <a:effectLst>
            <a:prstShdw prst="shdw17" dist="17961" dir="2700000">
              <a:srgbClr val="2850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2628713" y="4484300"/>
            <a:ext cx="722732" cy="880241"/>
          </a:xfrm>
          <a:prstGeom prst="rect">
            <a:avLst/>
          </a:prstGeom>
          <a:solidFill>
            <a:srgbClr val="E2FFC5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square" lIns="9144" tIns="9144" rIns="9144" bIns="9144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1) 4,000 VP-1 MO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2) 2,500 VP-2 MO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3) 5,000 PPV-12 MO</a:t>
            </a:r>
            <a:br>
              <a:rPr kumimoji="0" lang="en-US" altLang="ko-KR" sz="800" b="1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</a:br>
            <a:endParaRPr kumimoji="0" lang="en-US" altLang="ko-KR" sz="8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ea typeface="굴림" pitchFamily="34" charset="-127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50%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R/O</a:t>
            </a:r>
          </a:p>
        </p:txBody>
      </p:sp>
      <p:sp>
        <p:nvSpPr>
          <p:cNvPr id="16" name="Rectangle 16"/>
          <p:cNvSpPr>
            <a:spLocks noChangeArrowheads="1"/>
          </p:cNvSpPr>
          <p:nvPr/>
        </p:nvSpPr>
        <p:spPr bwMode="auto">
          <a:xfrm>
            <a:off x="1319215" y="4277139"/>
            <a:ext cx="643636" cy="640179"/>
          </a:xfrm>
          <a:prstGeom prst="rect">
            <a:avLst/>
          </a:prstGeom>
          <a:noFill/>
          <a:ln w="12700">
            <a:solidFill>
              <a:srgbClr val="438600"/>
            </a:solidFill>
            <a:miter lim="800000"/>
            <a:headEnd/>
            <a:tailEnd/>
          </a:ln>
          <a:effectLst>
            <a:prstShdw prst="shdw17" dist="17961" dir="2700000">
              <a:srgbClr val="2850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1189425" y="4353478"/>
            <a:ext cx="949699" cy="20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40" bIns="91440" anchor="ctr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algn="ctr" eaLnBrk="1" hangingPunct="1"/>
            <a:r>
              <a:rPr lang="en-US" altLang="ko-KR" sz="800" b="1" dirty="0">
                <a:latin typeface="Arial" charset="0"/>
              </a:rPr>
              <a:t>Success</a:t>
            </a:r>
          </a:p>
          <a:p>
            <a:pPr algn="ctr" eaLnBrk="1" hangingPunct="1"/>
            <a:r>
              <a:rPr lang="en-US" altLang="ko-KR" sz="800" b="1" dirty="0">
                <a:latin typeface="Arial" charset="0"/>
              </a:rPr>
              <a:t>Builder</a:t>
            </a:r>
            <a:endParaRPr lang="en-US" altLang="ko-KR" sz="800" dirty="0">
              <a:latin typeface="Arial" charset="0"/>
            </a:endParaRPr>
          </a:p>
        </p:txBody>
      </p:sp>
      <p:pic>
        <p:nvPicPr>
          <p:cNvPr id="18" name="Picture 18" descr="CircleTriLeaf09_375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1874" y="4612435"/>
            <a:ext cx="315210" cy="304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19"/>
          <p:cNvSpPr txBox="1">
            <a:spLocks noChangeArrowheads="1"/>
          </p:cNvSpPr>
          <p:nvPr/>
        </p:nvSpPr>
        <p:spPr bwMode="auto">
          <a:xfrm>
            <a:off x="1330770" y="4936161"/>
            <a:ext cx="620526" cy="511741"/>
          </a:xfrm>
          <a:prstGeom prst="rect">
            <a:avLst/>
          </a:prstGeom>
          <a:solidFill>
            <a:srgbClr val="E2FFC5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none" lIns="9144" tIns="9144" rIns="9144" bIns="9144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1,000 VP </a:t>
            </a:r>
            <a:b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</a:b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Order @ 42%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42% thru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End of Month</a:t>
            </a:r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auto">
          <a:xfrm>
            <a:off x="1422866" y="5207928"/>
            <a:ext cx="540684" cy="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1" name="Text Box 21"/>
          <p:cNvSpPr txBox="1">
            <a:spLocks noChangeArrowheads="1"/>
          </p:cNvSpPr>
          <p:nvPr/>
        </p:nvSpPr>
        <p:spPr bwMode="auto">
          <a:xfrm>
            <a:off x="532151" y="4603474"/>
            <a:ext cx="948298" cy="20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40" bIns="91440" anchor="ctr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algn="ctr" eaLnBrk="1" hangingPunct="1"/>
            <a:r>
              <a:rPr lang="en-US" altLang="ko-KR" sz="800" b="1" dirty="0">
                <a:latin typeface="Arial" charset="0"/>
              </a:rPr>
              <a:t>Senior</a:t>
            </a:r>
          </a:p>
          <a:p>
            <a:pPr algn="ctr" eaLnBrk="1" hangingPunct="1"/>
            <a:r>
              <a:rPr lang="en-US" altLang="ko-KR" sz="800" b="1" dirty="0">
                <a:latin typeface="Arial" charset="0"/>
              </a:rPr>
              <a:t>Consultant</a:t>
            </a:r>
            <a:endParaRPr lang="en-US" altLang="ko-KR" sz="800" dirty="0">
              <a:latin typeface="Arial" charset="0"/>
            </a:endParaRP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718141" y="4535595"/>
            <a:ext cx="578552" cy="652260"/>
          </a:xfrm>
          <a:prstGeom prst="rect">
            <a:avLst/>
          </a:prstGeom>
          <a:noFill/>
          <a:ln w="12700">
            <a:solidFill>
              <a:srgbClr val="438600"/>
            </a:solidFill>
            <a:miter lim="800000"/>
            <a:headEnd/>
            <a:tailEnd/>
          </a:ln>
          <a:effectLst>
            <a:prstShdw prst="shdw17" dist="17961" dir="2700000">
              <a:srgbClr val="2850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3" name="Picture 23" descr="CircleTriLeaf09_375"/>
          <p:cNvPicPr preferRelativeResize="0"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996" y="4847628"/>
            <a:ext cx="394774" cy="3608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736276" y="5217453"/>
            <a:ext cx="620525" cy="253623"/>
          </a:xfrm>
          <a:prstGeom prst="rect">
            <a:avLst/>
          </a:prstGeom>
          <a:solidFill>
            <a:srgbClr val="E2FFC5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none" lIns="9144" tIns="9144" rIns="9144" bIns="9144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500+ VP - 35% 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ヒラギノ角ゴ Pro W3" pitchFamily="1" charset="-128"/>
              </a:rPr>
              <a:t>2,000+ VP </a:t>
            </a: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- 42%</a:t>
            </a: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5165706" y="2632074"/>
            <a:ext cx="1074737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algn="ctr" eaLnBrk="1" hangingPunct="1"/>
            <a:r>
              <a:rPr lang="en-US" altLang="ko-KR" sz="800" b="1" dirty="0">
                <a:latin typeface="Arial" charset="0"/>
              </a:rPr>
              <a:t>Millionaire</a:t>
            </a:r>
            <a:br>
              <a:rPr lang="en-US" altLang="ko-KR" sz="800" b="1" dirty="0">
                <a:latin typeface="Arial" charset="0"/>
              </a:rPr>
            </a:br>
            <a:r>
              <a:rPr lang="en-US" altLang="ko-KR" sz="800" b="1" dirty="0">
                <a:latin typeface="Arial" charset="0"/>
              </a:rPr>
              <a:t>Team</a:t>
            </a: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5344260" y="2529871"/>
            <a:ext cx="700087" cy="1000125"/>
          </a:xfrm>
          <a:prstGeom prst="rect">
            <a:avLst/>
          </a:prstGeom>
          <a:noFill/>
          <a:ln w="12700">
            <a:solidFill>
              <a:srgbClr val="438600"/>
            </a:solidFill>
            <a:miter lim="800000"/>
            <a:headEnd/>
            <a:tailEnd/>
          </a:ln>
          <a:effectLst>
            <a:prstShdw prst="shdw17" dist="17961" dir="2700000">
              <a:srgbClr val="2850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7" name="Text Box 28"/>
          <p:cNvSpPr txBox="1">
            <a:spLocks noChangeArrowheads="1"/>
          </p:cNvSpPr>
          <p:nvPr/>
        </p:nvSpPr>
        <p:spPr bwMode="auto">
          <a:xfrm>
            <a:off x="5345847" y="3569683"/>
            <a:ext cx="703263" cy="695325"/>
          </a:xfrm>
          <a:prstGeom prst="rect">
            <a:avLst/>
          </a:prstGeom>
          <a:solidFill>
            <a:srgbClr val="E2FFC5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none" lIns="9144" tIns="9144" rIns="9144" bIns="9144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4,000 R/O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in 3 MO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50%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R/O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4% PB</a:t>
            </a:r>
          </a:p>
        </p:txBody>
      </p:sp>
      <p:sp>
        <p:nvSpPr>
          <p:cNvPr id="28" name="Line 29"/>
          <p:cNvSpPr>
            <a:spLocks noChangeShapeType="1"/>
          </p:cNvSpPr>
          <p:nvPr/>
        </p:nvSpPr>
        <p:spPr bwMode="auto">
          <a:xfrm>
            <a:off x="5391885" y="3849083"/>
            <a:ext cx="612775" cy="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29" name="Text Box 30"/>
          <p:cNvSpPr txBox="1">
            <a:spLocks noChangeArrowheads="1"/>
          </p:cNvSpPr>
          <p:nvPr/>
        </p:nvSpPr>
        <p:spPr bwMode="auto">
          <a:xfrm>
            <a:off x="6745288" y="2065338"/>
            <a:ext cx="814387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algn="ctr" eaLnBrk="1" hangingPunct="1"/>
            <a:r>
              <a:rPr lang="en-US" altLang="ko-KR" sz="800" b="1">
                <a:latin typeface="Arial" charset="0"/>
              </a:rPr>
              <a:t>President’s</a:t>
            </a:r>
            <a:br>
              <a:rPr lang="en-US" altLang="ko-KR" sz="800" b="1">
                <a:latin typeface="Arial" charset="0"/>
              </a:rPr>
            </a:br>
            <a:r>
              <a:rPr lang="en-US" altLang="ko-KR" sz="800" b="1">
                <a:latin typeface="Arial" charset="0"/>
              </a:rPr>
              <a:t>Team</a:t>
            </a:r>
          </a:p>
        </p:txBody>
      </p:sp>
      <p:sp>
        <p:nvSpPr>
          <p:cNvPr id="30" name="Rectangle 31"/>
          <p:cNvSpPr>
            <a:spLocks noChangeArrowheads="1"/>
          </p:cNvSpPr>
          <p:nvPr/>
        </p:nvSpPr>
        <p:spPr bwMode="auto">
          <a:xfrm>
            <a:off x="6797675" y="2044700"/>
            <a:ext cx="701675" cy="1001713"/>
          </a:xfrm>
          <a:prstGeom prst="rect">
            <a:avLst/>
          </a:prstGeom>
          <a:noFill/>
          <a:ln w="12700">
            <a:solidFill>
              <a:srgbClr val="438600"/>
            </a:solidFill>
            <a:miter lim="800000"/>
            <a:headEnd/>
            <a:tailEnd/>
          </a:ln>
          <a:effectLst>
            <a:prstShdw prst="shdw17" dist="17961" dir="2700000">
              <a:srgbClr val="2850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1" name="Text Box 33"/>
          <p:cNvSpPr txBox="1">
            <a:spLocks noChangeArrowheads="1"/>
          </p:cNvSpPr>
          <p:nvPr/>
        </p:nvSpPr>
        <p:spPr bwMode="auto">
          <a:xfrm>
            <a:off x="6807200" y="3095625"/>
            <a:ext cx="703263" cy="692150"/>
          </a:xfrm>
          <a:prstGeom prst="rect">
            <a:avLst/>
          </a:prstGeom>
          <a:solidFill>
            <a:srgbClr val="E2FFC5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none" lIns="9144" tIns="9144" rIns="9144" bIns="9144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10,000 R/O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in 3 MO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50%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R/O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6%-7% PB</a:t>
            </a:r>
          </a:p>
        </p:txBody>
      </p:sp>
      <p:sp>
        <p:nvSpPr>
          <p:cNvPr id="32" name="Line 34"/>
          <p:cNvSpPr>
            <a:spLocks noChangeShapeType="1"/>
          </p:cNvSpPr>
          <p:nvPr/>
        </p:nvSpPr>
        <p:spPr bwMode="auto">
          <a:xfrm>
            <a:off x="6840538" y="3370263"/>
            <a:ext cx="612775" cy="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3" name="Rectangle 35"/>
          <p:cNvSpPr>
            <a:spLocks noChangeArrowheads="1"/>
          </p:cNvSpPr>
          <p:nvPr/>
        </p:nvSpPr>
        <p:spPr bwMode="auto">
          <a:xfrm>
            <a:off x="7539038" y="1700213"/>
            <a:ext cx="701675" cy="1001712"/>
          </a:xfrm>
          <a:prstGeom prst="rect">
            <a:avLst/>
          </a:prstGeom>
          <a:noFill/>
          <a:ln w="12700">
            <a:solidFill>
              <a:srgbClr val="438600"/>
            </a:solidFill>
            <a:miter lim="800000"/>
            <a:headEnd/>
            <a:tailEnd/>
          </a:ln>
          <a:effectLst>
            <a:prstShdw prst="shdw17" dist="17961" dir="2700000">
              <a:srgbClr val="2850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4" name="Text Box 36"/>
          <p:cNvSpPr txBox="1">
            <a:spLocks noChangeArrowheads="1"/>
          </p:cNvSpPr>
          <p:nvPr/>
        </p:nvSpPr>
        <p:spPr bwMode="auto">
          <a:xfrm>
            <a:off x="7511257" y="1790700"/>
            <a:ext cx="814387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algn="ctr" eaLnBrk="1" hangingPunct="1"/>
            <a:r>
              <a:rPr lang="en-US" altLang="ko-KR" sz="800" b="1" dirty="0">
                <a:latin typeface="Arial" charset="0"/>
              </a:rPr>
              <a:t>Chairman’s</a:t>
            </a:r>
          </a:p>
          <a:p>
            <a:pPr algn="ctr" eaLnBrk="1" hangingPunct="1">
              <a:lnSpc>
                <a:spcPct val="75000"/>
              </a:lnSpc>
            </a:pPr>
            <a:r>
              <a:rPr lang="en-US" altLang="ko-KR" sz="800" b="1" dirty="0">
                <a:latin typeface="Arial" charset="0"/>
              </a:rPr>
              <a:t>Club</a:t>
            </a:r>
            <a:endParaRPr lang="en-US" altLang="ko-KR" sz="1600" dirty="0">
              <a:latin typeface="Arial" charset="0"/>
            </a:endParaRPr>
          </a:p>
        </p:txBody>
      </p:sp>
      <p:sp>
        <p:nvSpPr>
          <p:cNvPr id="35" name="Text Box 38"/>
          <p:cNvSpPr txBox="1">
            <a:spLocks noChangeArrowheads="1"/>
          </p:cNvSpPr>
          <p:nvPr/>
        </p:nvSpPr>
        <p:spPr bwMode="auto">
          <a:xfrm>
            <a:off x="7537450" y="2735118"/>
            <a:ext cx="704850" cy="631825"/>
          </a:xfrm>
          <a:prstGeom prst="rect">
            <a:avLst/>
          </a:prstGeom>
          <a:solidFill>
            <a:srgbClr val="E2FFC5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none" lIns="9144" tIns="9144" rIns="9144" bIns="9144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5 Diamonds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50%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R/O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6%-7% PB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9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 Narrow" pitchFamily="34" charset="0"/>
              <a:ea typeface="굴림" pitchFamily="34" charset="-127"/>
            </a:endParaRPr>
          </a:p>
        </p:txBody>
      </p:sp>
      <p:sp>
        <p:nvSpPr>
          <p:cNvPr id="36" name="Line 39"/>
          <p:cNvSpPr>
            <a:spLocks noChangeShapeType="1"/>
          </p:cNvSpPr>
          <p:nvPr/>
        </p:nvSpPr>
        <p:spPr bwMode="auto">
          <a:xfrm>
            <a:off x="7564438" y="2867026"/>
            <a:ext cx="612775" cy="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7" name="Rectangle 40"/>
          <p:cNvSpPr>
            <a:spLocks noChangeArrowheads="1"/>
          </p:cNvSpPr>
          <p:nvPr/>
        </p:nvSpPr>
        <p:spPr bwMode="auto">
          <a:xfrm>
            <a:off x="8228013" y="1355725"/>
            <a:ext cx="700087" cy="1001713"/>
          </a:xfrm>
          <a:prstGeom prst="rect">
            <a:avLst/>
          </a:prstGeom>
          <a:noFill/>
          <a:ln w="12700">
            <a:solidFill>
              <a:srgbClr val="438600"/>
            </a:solidFill>
            <a:miter lim="800000"/>
            <a:headEnd/>
            <a:tailEnd/>
          </a:ln>
          <a:effectLst>
            <a:prstShdw prst="shdw17" dist="17961" dir="2700000">
              <a:srgbClr val="2850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38" name="Text Box 41"/>
          <p:cNvSpPr txBox="1">
            <a:spLocks noChangeArrowheads="1"/>
          </p:cNvSpPr>
          <p:nvPr/>
        </p:nvSpPr>
        <p:spPr bwMode="auto">
          <a:xfrm>
            <a:off x="8170863" y="1379538"/>
            <a:ext cx="814387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algn="ctr" eaLnBrk="1" hangingPunct="1"/>
            <a:r>
              <a:rPr lang="en-US" altLang="ko-KR" sz="800" b="1">
                <a:latin typeface="Arial" charset="0"/>
              </a:rPr>
              <a:t>Founder’s</a:t>
            </a:r>
          </a:p>
          <a:p>
            <a:pPr algn="ctr" eaLnBrk="1" hangingPunct="1"/>
            <a:r>
              <a:rPr lang="en-US" altLang="ko-KR" sz="800" b="1">
                <a:latin typeface="Arial" charset="0"/>
              </a:rPr>
              <a:t>Circle</a:t>
            </a:r>
          </a:p>
        </p:txBody>
      </p:sp>
      <p:sp>
        <p:nvSpPr>
          <p:cNvPr id="39" name="Text Box 43"/>
          <p:cNvSpPr txBox="1">
            <a:spLocks noChangeArrowheads="1"/>
          </p:cNvSpPr>
          <p:nvPr/>
        </p:nvSpPr>
        <p:spPr bwMode="auto">
          <a:xfrm>
            <a:off x="8224838" y="2393950"/>
            <a:ext cx="703262" cy="576263"/>
          </a:xfrm>
          <a:prstGeom prst="rect">
            <a:avLst/>
          </a:prstGeom>
          <a:solidFill>
            <a:srgbClr val="E2FFC5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none" lIns="9144" tIns="9144" rIns="9144" bIns="9144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10 Diamonds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50%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R/O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6%-7% PB</a:t>
            </a:r>
          </a:p>
        </p:txBody>
      </p:sp>
      <p:sp>
        <p:nvSpPr>
          <p:cNvPr id="40" name="Line 44"/>
          <p:cNvSpPr>
            <a:spLocks noChangeShapeType="1"/>
          </p:cNvSpPr>
          <p:nvPr/>
        </p:nvSpPr>
        <p:spPr bwMode="auto">
          <a:xfrm>
            <a:off x="8291513" y="2559050"/>
            <a:ext cx="612775" cy="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1" name="Rectangle 45"/>
          <p:cNvSpPr>
            <a:spLocks noChangeArrowheads="1"/>
          </p:cNvSpPr>
          <p:nvPr/>
        </p:nvSpPr>
        <p:spPr bwMode="auto">
          <a:xfrm>
            <a:off x="178620" y="4682954"/>
            <a:ext cx="516705" cy="690168"/>
          </a:xfrm>
          <a:prstGeom prst="rect">
            <a:avLst/>
          </a:prstGeom>
          <a:noFill/>
          <a:ln w="12700">
            <a:solidFill>
              <a:srgbClr val="438600"/>
            </a:solidFill>
            <a:miter lim="800000"/>
            <a:headEnd/>
            <a:tailEnd/>
          </a:ln>
          <a:effectLst>
            <a:prstShdw prst="shdw17" dist="17961" dir="2700000">
              <a:srgbClr val="2850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2" name="Text Box 48"/>
          <p:cNvSpPr txBox="1">
            <a:spLocks noChangeArrowheads="1"/>
          </p:cNvSpPr>
          <p:nvPr/>
        </p:nvSpPr>
        <p:spPr bwMode="auto">
          <a:xfrm>
            <a:off x="241660" y="5401283"/>
            <a:ext cx="396108" cy="264688"/>
          </a:xfrm>
          <a:prstGeom prst="rect">
            <a:avLst/>
          </a:prstGeom>
          <a:solidFill>
            <a:srgbClr val="E2FFC5"/>
          </a:solidFill>
          <a:ln w="9525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square" lIns="9144" tIns="9144" rIns="9144" bIns="9144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IBP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8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25%</a:t>
            </a:r>
          </a:p>
        </p:txBody>
      </p:sp>
      <p:sp>
        <p:nvSpPr>
          <p:cNvPr id="43" name="Line 49"/>
          <p:cNvSpPr>
            <a:spLocks noChangeShapeType="1"/>
          </p:cNvSpPr>
          <p:nvPr/>
        </p:nvSpPr>
        <p:spPr bwMode="auto">
          <a:xfrm>
            <a:off x="787542" y="5334739"/>
            <a:ext cx="540684" cy="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4" name="Text Box 50"/>
          <p:cNvSpPr txBox="1">
            <a:spLocks noChangeArrowheads="1"/>
          </p:cNvSpPr>
          <p:nvPr/>
        </p:nvSpPr>
        <p:spPr bwMode="auto">
          <a:xfrm>
            <a:off x="1798263" y="3970543"/>
            <a:ext cx="948297" cy="2014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40" bIns="91440" anchor="ctr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algn="ctr" eaLnBrk="1" hangingPunct="1"/>
            <a:r>
              <a:rPr lang="en-US" altLang="ko-KR" sz="800" b="1" dirty="0">
                <a:latin typeface="Arial" charset="0"/>
              </a:rPr>
              <a:t>Qualified</a:t>
            </a:r>
            <a:br>
              <a:rPr lang="en-US" altLang="ko-KR" sz="800" b="1" dirty="0">
                <a:latin typeface="Arial" charset="0"/>
              </a:rPr>
            </a:br>
            <a:r>
              <a:rPr lang="en-US" altLang="ko-KR" sz="800" b="1" dirty="0">
                <a:latin typeface="Arial" charset="0"/>
              </a:rPr>
              <a:t>Producer</a:t>
            </a:r>
            <a:endParaRPr lang="en-US" altLang="ko-KR" dirty="0">
              <a:latin typeface="Arial" charset="0"/>
            </a:endParaRPr>
          </a:p>
        </p:txBody>
      </p:sp>
      <p:sp>
        <p:nvSpPr>
          <p:cNvPr id="45" name="Rectangle 51"/>
          <p:cNvSpPr>
            <a:spLocks noChangeArrowheads="1"/>
          </p:cNvSpPr>
          <p:nvPr/>
        </p:nvSpPr>
        <p:spPr bwMode="auto">
          <a:xfrm>
            <a:off x="1963550" y="3927729"/>
            <a:ext cx="617725" cy="837147"/>
          </a:xfrm>
          <a:prstGeom prst="rect">
            <a:avLst/>
          </a:prstGeom>
          <a:noFill/>
          <a:ln w="12700">
            <a:solidFill>
              <a:srgbClr val="438600"/>
            </a:solidFill>
            <a:miter lim="800000"/>
            <a:headEnd/>
            <a:tailEnd/>
          </a:ln>
          <a:effectLst>
            <a:prstShdw prst="shdw17" dist="17961" dir="2700000">
              <a:srgbClr val="2850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46" name="Text Box 52"/>
          <p:cNvSpPr txBox="1">
            <a:spLocks noChangeArrowheads="1"/>
          </p:cNvSpPr>
          <p:nvPr/>
        </p:nvSpPr>
        <p:spPr bwMode="auto">
          <a:xfrm>
            <a:off x="1991425" y="4776306"/>
            <a:ext cx="596713" cy="572464"/>
          </a:xfrm>
          <a:prstGeom prst="rect">
            <a:avLst/>
          </a:prstGeom>
          <a:solidFill>
            <a:srgbClr val="E2FFC5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square" lIns="9144" tIns="9144" rIns="9144" bIns="9144" anchorCtr="1">
            <a:spAutoFit/>
          </a:bodyPr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2,500 PPV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in 1-3 MO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42%</a:t>
            </a:r>
            <a:b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</a:b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Commission</a:t>
            </a:r>
          </a:p>
        </p:txBody>
      </p:sp>
      <p:sp>
        <p:nvSpPr>
          <p:cNvPr id="47" name="Line 53"/>
          <p:cNvSpPr>
            <a:spLocks noChangeShapeType="1"/>
          </p:cNvSpPr>
          <p:nvPr/>
        </p:nvSpPr>
        <p:spPr bwMode="auto">
          <a:xfrm>
            <a:off x="1991425" y="5062538"/>
            <a:ext cx="539283" cy="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48" name="Picture 54" descr="CircleTriLeaf09_375"/>
          <p:cNvPicPr preferRelativeResize="0"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5687" y="4202050"/>
            <a:ext cx="473449" cy="5042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9" name="Rectangle 55"/>
          <p:cNvSpPr>
            <a:spLocks noChangeArrowheads="1"/>
          </p:cNvSpPr>
          <p:nvPr/>
        </p:nvSpPr>
        <p:spPr bwMode="auto">
          <a:xfrm>
            <a:off x="2628713" y="4734873"/>
            <a:ext cx="711574" cy="126852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0" name="Line 61"/>
          <p:cNvSpPr>
            <a:spLocks noChangeShapeType="1"/>
          </p:cNvSpPr>
          <p:nvPr/>
        </p:nvSpPr>
        <p:spPr bwMode="auto">
          <a:xfrm>
            <a:off x="2628713" y="5009994"/>
            <a:ext cx="711574" cy="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1" name="Rectangle 62"/>
          <p:cNvSpPr>
            <a:spLocks noChangeArrowheads="1"/>
          </p:cNvSpPr>
          <p:nvPr/>
        </p:nvSpPr>
        <p:spPr bwMode="auto">
          <a:xfrm>
            <a:off x="702981" y="5199550"/>
            <a:ext cx="642937" cy="289428"/>
          </a:xfrm>
          <a:prstGeom prst="rect">
            <a:avLst/>
          </a:prstGeom>
          <a:noFill/>
          <a:ln w="12700">
            <a:solidFill>
              <a:srgbClr val="FF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2" name="Rectangle 56"/>
          <p:cNvSpPr>
            <a:spLocks noChangeArrowheads="1"/>
          </p:cNvSpPr>
          <p:nvPr/>
        </p:nvSpPr>
        <p:spPr bwMode="auto">
          <a:xfrm>
            <a:off x="7908925" y="3763963"/>
            <a:ext cx="746125" cy="1066800"/>
          </a:xfrm>
          <a:prstGeom prst="rect">
            <a:avLst/>
          </a:prstGeom>
          <a:noFill/>
          <a:ln w="12700">
            <a:solidFill>
              <a:srgbClr val="438600"/>
            </a:solidFill>
            <a:miter lim="800000"/>
            <a:headEnd/>
            <a:tailEnd/>
          </a:ln>
          <a:effectLst>
            <a:prstShdw prst="shdw17" dist="17961" dir="2700000">
              <a:srgbClr val="2850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3" name="Text Box 57"/>
          <p:cNvSpPr txBox="1">
            <a:spLocks noChangeArrowheads="1"/>
          </p:cNvSpPr>
          <p:nvPr/>
        </p:nvSpPr>
        <p:spPr bwMode="auto">
          <a:xfrm>
            <a:off x="7908925" y="4892675"/>
            <a:ext cx="749300" cy="555625"/>
          </a:xfrm>
          <a:prstGeom prst="rect">
            <a:avLst/>
          </a:prstGeom>
          <a:solidFill>
            <a:srgbClr val="E2FFC5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none" lIns="9144" tIns="9144" rIns="9144" bIns="9144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Qualification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Discount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Royalty Profits</a:t>
            </a:r>
          </a:p>
        </p:txBody>
      </p:sp>
      <p:sp>
        <p:nvSpPr>
          <p:cNvPr id="54" name="Line 58"/>
          <p:cNvSpPr>
            <a:spLocks noChangeShapeType="1"/>
          </p:cNvSpPr>
          <p:nvPr/>
        </p:nvSpPr>
        <p:spPr bwMode="auto">
          <a:xfrm>
            <a:off x="7999413" y="5062538"/>
            <a:ext cx="652462" cy="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55" name="Picture 59" descr="CircleTriLeaf09_375"/>
          <p:cNvPicPr preferRelativeResize="0"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24813" y="4032250"/>
            <a:ext cx="539750" cy="53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6" name="Text Box 60"/>
          <p:cNvSpPr txBox="1">
            <a:spLocks noChangeArrowheads="1"/>
          </p:cNvSpPr>
          <p:nvPr/>
        </p:nvSpPr>
        <p:spPr bwMode="auto">
          <a:xfrm>
            <a:off x="7726363" y="4173538"/>
            <a:ext cx="1146175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91440" bIns="91440" anchor="ctr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algn="ctr" eaLnBrk="1" hangingPunct="1"/>
            <a:r>
              <a:rPr lang="en-US" altLang="ko-KR" sz="800" b="1">
                <a:latin typeface="Arial" charset="0"/>
              </a:rPr>
              <a:t>Position</a:t>
            </a:r>
            <a:endParaRPr lang="en-US" altLang="ko-KR">
              <a:latin typeface="Arial" charset="0"/>
            </a:endParaRPr>
          </a:p>
        </p:txBody>
      </p:sp>
      <p:pic>
        <p:nvPicPr>
          <p:cNvPr id="57" name="Picture 2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670594" y="3852947"/>
            <a:ext cx="553288" cy="55849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8" name="Picture 23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431657" y="3680368"/>
            <a:ext cx="566921" cy="580349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9" name="Picture 2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142761" y="3317222"/>
            <a:ext cx="554986" cy="5937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" name="Picture 34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55385" y="2921983"/>
            <a:ext cx="538162" cy="49847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" name="Picture 4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6900863" y="2381250"/>
            <a:ext cx="536575" cy="5270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" name="Picture 1" descr="Description: cid:250541416@11012012-2CE4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4050" y="1677988"/>
            <a:ext cx="623888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3" name="Picture 6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7620793" y="2041525"/>
            <a:ext cx="576263" cy="628650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4" name="Picture 6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09857" y="4820598"/>
            <a:ext cx="493124" cy="473055"/>
          </a:xfrm>
          <a:prstGeom prst="rect">
            <a:avLst/>
          </a:prstGeom>
          <a:noFill/>
          <a:ln>
            <a:noFill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5" name="Rectangle 8"/>
          <p:cNvSpPr>
            <a:spLocks noChangeArrowheads="1"/>
          </p:cNvSpPr>
          <p:nvPr/>
        </p:nvSpPr>
        <p:spPr bwMode="auto">
          <a:xfrm>
            <a:off x="4731585" y="2846387"/>
            <a:ext cx="619125" cy="833981"/>
          </a:xfrm>
          <a:prstGeom prst="rect">
            <a:avLst/>
          </a:prstGeom>
          <a:noFill/>
          <a:ln w="12700">
            <a:solidFill>
              <a:srgbClr val="438600"/>
            </a:solidFill>
            <a:miter lim="800000"/>
            <a:headEnd/>
            <a:tailEnd/>
          </a:ln>
          <a:effectLst>
            <a:prstShdw prst="shdw17" dist="17961" dir="2700000">
              <a:srgbClr val="2850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6" name="Text Box 7"/>
          <p:cNvSpPr txBox="1">
            <a:spLocks noChangeArrowheads="1"/>
          </p:cNvSpPr>
          <p:nvPr/>
        </p:nvSpPr>
        <p:spPr bwMode="auto">
          <a:xfrm>
            <a:off x="4502984" y="2881313"/>
            <a:ext cx="10763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algn="ctr" eaLnBrk="1" hangingPunct="1"/>
            <a:r>
              <a:rPr lang="en-US" altLang="ko-KR" sz="800" b="1" dirty="0">
                <a:latin typeface="Arial" charset="0"/>
              </a:rPr>
              <a:t>GET+</a:t>
            </a:r>
          </a:p>
        </p:txBody>
      </p:sp>
      <p:sp>
        <p:nvSpPr>
          <p:cNvPr id="67" name="Text Box 10"/>
          <p:cNvSpPr txBox="1">
            <a:spLocks noChangeArrowheads="1"/>
          </p:cNvSpPr>
          <p:nvPr/>
        </p:nvSpPr>
        <p:spPr bwMode="auto">
          <a:xfrm>
            <a:off x="4757261" y="3705422"/>
            <a:ext cx="620526" cy="696716"/>
          </a:xfrm>
          <a:prstGeom prst="rect">
            <a:avLst/>
          </a:prstGeom>
          <a:solidFill>
            <a:srgbClr val="E2FFC5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none" lIns="9144" tIns="9144" rIns="9144" bIns="9144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2,500 R/O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in 3 MO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50%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R/O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2% PB</a:t>
            </a:r>
          </a:p>
        </p:txBody>
      </p:sp>
      <p:pic>
        <p:nvPicPr>
          <p:cNvPr id="68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0789" y="3079087"/>
            <a:ext cx="553471" cy="59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9" name="Line 11"/>
          <p:cNvSpPr>
            <a:spLocks noChangeShapeType="1"/>
          </p:cNvSpPr>
          <p:nvPr/>
        </p:nvSpPr>
        <p:spPr bwMode="auto">
          <a:xfrm>
            <a:off x="4803576" y="4093030"/>
            <a:ext cx="540684" cy="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0" name="Rectangle 26"/>
          <p:cNvSpPr>
            <a:spLocks noChangeArrowheads="1"/>
          </p:cNvSpPr>
          <p:nvPr/>
        </p:nvSpPr>
        <p:spPr bwMode="auto">
          <a:xfrm>
            <a:off x="6049110" y="2110167"/>
            <a:ext cx="700087" cy="1000125"/>
          </a:xfrm>
          <a:prstGeom prst="rect">
            <a:avLst/>
          </a:prstGeom>
          <a:noFill/>
          <a:ln w="12700">
            <a:solidFill>
              <a:srgbClr val="438600"/>
            </a:solidFill>
            <a:miter lim="800000"/>
            <a:headEnd/>
            <a:tailEnd/>
          </a:ln>
          <a:effectLst>
            <a:prstShdw prst="shdw17" dist="17961" dir="2700000">
              <a:srgbClr val="285000"/>
            </a:prst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TW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1" name="Text Box 28"/>
          <p:cNvSpPr txBox="1">
            <a:spLocks noChangeArrowheads="1"/>
          </p:cNvSpPr>
          <p:nvPr/>
        </p:nvSpPr>
        <p:spPr bwMode="auto">
          <a:xfrm>
            <a:off x="6050697" y="3149979"/>
            <a:ext cx="703263" cy="695325"/>
          </a:xfrm>
          <a:prstGeom prst="rect">
            <a:avLst/>
          </a:prstGeom>
          <a:solidFill>
            <a:srgbClr val="E2FFC5"/>
          </a:solidFill>
          <a:ln w="9525" algn="ctr">
            <a:solidFill>
              <a:srgbClr val="C0C0C0"/>
            </a:solidFill>
            <a:miter lim="800000"/>
            <a:headEnd/>
            <a:tailEnd/>
          </a:ln>
          <a:effectLst>
            <a:outerShdw dist="35921" dir="2700000" algn="ctr" rotWithShape="0">
              <a:srgbClr val="EEECE1"/>
            </a:outerShdw>
          </a:effectLst>
        </p:spPr>
        <p:txBody>
          <a:bodyPr wrap="none" lIns="9144" tIns="9144" rIns="9144" bIns="9144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7,500 R/O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in 3 MO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50%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R/O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900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 Narrow" pitchFamily="34" charset="0"/>
                <a:ea typeface="굴림" pitchFamily="34" charset="-127"/>
              </a:rPr>
              <a:t>4% PB</a:t>
            </a:r>
          </a:p>
        </p:txBody>
      </p:sp>
      <p:sp>
        <p:nvSpPr>
          <p:cNvPr id="72" name="Text Box 25"/>
          <p:cNvSpPr txBox="1">
            <a:spLocks noChangeArrowheads="1"/>
          </p:cNvSpPr>
          <p:nvPr/>
        </p:nvSpPr>
        <p:spPr bwMode="auto">
          <a:xfrm>
            <a:off x="5855474" y="2201069"/>
            <a:ext cx="1074737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 anchorCtr="1"/>
          <a:lstStyle>
            <a:lvl1pPr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itchFamily="34" charset="0"/>
                <a:ea typeface="굴림" pitchFamily="34" charset="-127"/>
              </a:defRPr>
            </a:lvl9pPr>
          </a:lstStyle>
          <a:p>
            <a:pPr algn="ctr" eaLnBrk="1" hangingPunct="1"/>
            <a:r>
              <a:rPr lang="en-US" altLang="ko-KR" sz="800" b="1" dirty="0">
                <a:latin typeface="Arial" charset="0"/>
              </a:rPr>
              <a:t>Millionaire</a:t>
            </a:r>
            <a:br>
              <a:rPr lang="en-US" altLang="ko-KR" sz="800" b="1" dirty="0">
                <a:latin typeface="Arial" charset="0"/>
              </a:rPr>
            </a:br>
            <a:r>
              <a:rPr lang="en-US" altLang="ko-KR" sz="800" b="1" dirty="0">
                <a:latin typeface="Arial" charset="0"/>
              </a:rPr>
              <a:t>Team+</a:t>
            </a:r>
          </a:p>
        </p:txBody>
      </p:sp>
      <p:pic>
        <p:nvPicPr>
          <p:cNvPr id="73" name="Picture 3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5158" y="2465991"/>
            <a:ext cx="554339" cy="575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4" name="Line 29"/>
          <p:cNvSpPr>
            <a:spLocks noChangeShapeType="1"/>
          </p:cNvSpPr>
          <p:nvPr/>
        </p:nvSpPr>
        <p:spPr bwMode="auto">
          <a:xfrm>
            <a:off x="6086454" y="3424616"/>
            <a:ext cx="612775" cy="0"/>
          </a:xfrm>
          <a:prstGeom prst="line">
            <a:avLst/>
          </a:prstGeom>
          <a:noFill/>
          <a:ln w="9525">
            <a:solidFill>
              <a:sysClr val="windowText" lastClr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SG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</p:spTree>
    <p:extLst>
      <p:ext uri="{BB962C8B-B14F-4D97-AF65-F5344CB8AC3E}">
        <p14:creationId xmlns:p14="http://schemas.microsoft.com/office/powerpoint/2010/main" val="31676677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3"/>
          <p:cNvSpPr>
            <a:spLocks noGrp="1"/>
          </p:cNvSpPr>
          <p:nvPr>
            <p:ph type="title"/>
          </p:nvPr>
        </p:nvSpPr>
        <p:spPr>
          <a:xfrm>
            <a:off x="4461606" y="849797"/>
            <a:ext cx="4145854" cy="1033746"/>
          </a:xfrm>
        </p:spPr>
        <p:txBody>
          <a:bodyPr lIns="0" tIns="0" rIns="0" bIns="0"/>
          <a:lstStyle/>
          <a:p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ผลิตภัณฑ์ ดี </a:t>
            </a:r>
            <a: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และโอกาสที่ดี </a:t>
            </a:r>
            <a:br>
              <a:rPr lang="en-US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</a:br>
            <a:r>
              <a:rPr lang="th-TH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เริ่มต้นกับเราวันนี้</a:t>
            </a:r>
            <a:r>
              <a:rPr 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!!!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495130" y="1294371"/>
            <a:ext cx="3228231" cy="3220357"/>
            <a:chOff x="696838" y="1655878"/>
            <a:chExt cx="3228231" cy="3220357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96838" y="1655878"/>
              <a:ext cx="3228231" cy="3220357"/>
            </a:xfrm>
            <a:prstGeom prst="rect">
              <a:avLst/>
            </a:prstGeom>
          </p:spPr>
        </p:pic>
        <p:sp>
          <p:nvSpPr>
            <p:cNvPr id="2" name="TextBox 1"/>
            <p:cNvSpPr txBox="1"/>
            <p:nvPr/>
          </p:nvSpPr>
          <p:spPr>
            <a:xfrm>
              <a:off x="1846723" y="3688483"/>
              <a:ext cx="92845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ตัวคุณ </a:t>
              </a:r>
              <a:endParaRPr lang="en-US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3" name="TextBox 2"/>
            <p:cNvSpPr txBox="1"/>
            <p:nvPr/>
          </p:nvSpPr>
          <p:spPr>
            <a:xfrm>
              <a:off x="1089144" y="2133763"/>
              <a:ext cx="1221809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6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ผลิตภัณฑ์</a:t>
              </a:r>
            </a:p>
            <a:p>
              <a:r>
                <a:rPr lang="th-TH" sz="16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ที่ยอดเยี่ยม</a:t>
              </a:r>
              <a:endParaRPr lang="en-US" sz="16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2385797" y="1921885"/>
              <a:ext cx="115768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th-TH" sz="12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การขายและ</a:t>
              </a:r>
            </a:p>
            <a:p>
              <a:r>
                <a:rPr lang="th-TH" sz="12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แผนการตลาด</a:t>
              </a:r>
            </a:p>
            <a:p>
              <a:r>
                <a:rPr lang="th-TH" sz="1200" b="1" dirty="0">
                  <a:latin typeface="Tahoma" pitchFamily="34" charset="0"/>
                  <a:ea typeface="Tahoma" pitchFamily="34" charset="0"/>
                  <a:cs typeface="Tahoma" pitchFamily="34" charset="0"/>
                </a:rPr>
                <a:t>ที่ยอดเยี่ยม</a:t>
              </a:r>
              <a:endParaRPr lang="en-US" sz="1200" b="1" dirty="0">
                <a:latin typeface="Tahoma" pitchFamily="34" charset="0"/>
                <a:ea typeface="Tahoma" pitchFamily="34" charset="0"/>
                <a:cs typeface="Tahoma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3837772" y="2642939"/>
            <a:ext cx="52189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“อย่าให้อดีตของคุณ มากำหนดอนาคตของคุณ”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101353" y="3525083"/>
            <a:ext cx="469177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th-TH" sz="2000" b="1" dirty="0"/>
              <a:t>เราคือธุรกิจที่เปิดดำเนินการมาแล้วมากกว่า 3 ทศวรรษ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h-TH" sz="2000" b="1" dirty="0"/>
              <a:t>เปิดจำหน่ายมากกว่า 90 ประเทศทั่วโลก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h-TH" sz="2000" b="1" dirty="0"/>
              <a:t>ยอดขายกว่า 6.4 พันล้านดอลลาร์สหรัฐ ในปี 2012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th-TH" sz="2000" b="1" dirty="0"/>
              <a:t>ยอดขายกว่า 7.1 พันล้านดอลลาร์สหรัฐในปี 2017</a:t>
            </a:r>
            <a:endParaRPr lang="en-US" sz="2000" b="1" dirty="0"/>
          </a:p>
        </p:txBody>
      </p:sp>
      <p:sp>
        <p:nvSpPr>
          <p:cNvPr id="10" name="Rectangle 9"/>
          <p:cNvSpPr/>
          <p:nvPr/>
        </p:nvSpPr>
        <p:spPr>
          <a:xfrm>
            <a:off x="4750817" y="6402204"/>
            <a:ext cx="4320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srgbClr val="FF0000"/>
                </a:solidFill>
              </a:rPr>
              <a:t>“</a:t>
            </a:r>
            <a:r>
              <a:rPr lang="th-TH" b="1" i="1" dirty="0">
                <a:solidFill>
                  <a:srgbClr val="FF0000"/>
                </a:solidFill>
              </a:rPr>
              <a:t>ความสำเร็จในธุรกิจขึ้นอยู่กับความมุมานะของแต่ละบุคคล</a:t>
            </a:r>
            <a:r>
              <a:rPr lang="th-TH" b="1" dirty="0">
                <a:solidFill>
                  <a:srgbClr val="FF0000"/>
                </a:solidFill>
              </a:rPr>
              <a:t>”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8826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/>
          </p:cNvSpPr>
          <p:nvPr/>
        </p:nvSpPr>
        <p:spPr>
          <a:xfrm>
            <a:off x="0" y="211347"/>
            <a:ext cx="9144000" cy="8571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th-TH" altLang="ko-KR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แบ่งปัน ผลลัพธ์ และ รายได้ </a:t>
            </a:r>
            <a:endParaRPr lang="en-US" altLang="ko-KR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504265" y="2252060"/>
            <a:ext cx="1467201" cy="803541"/>
          </a:xfrm>
        </p:spPr>
        <p:txBody>
          <a:bodyPr/>
          <a:lstStyle/>
          <a:p>
            <a:r>
              <a:rPr lang="th-TH" sz="2800" b="1" dirty="0">
                <a:solidFill>
                  <a:srgbClr val="7BC1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คำกล่าวอ้าง</a:t>
            </a:r>
            <a:endParaRPr lang="en-US" sz="2800" b="1" dirty="0">
              <a:solidFill>
                <a:srgbClr val="7BC1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04265" y="2881034"/>
            <a:ext cx="813547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auto" hangingPunct="0">
              <a:spcBef>
                <a:spcPct val="50000"/>
              </a:spcBef>
              <a:spcAft>
                <a:spcPts val="0"/>
              </a:spcAft>
              <a:buFontTx/>
              <a:buChar char="•"/>
            </a:pPr>
            <a:r>
              <a:rPr lang="th-TH" altLang="ko-KR" sz="3600" b="1" dirty="0">
                <a:solidFill>
                  <a:srgbClr val="63AF34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ผลลัพธ์ที่ได้จากตัวอย่างของผลิตภัณฑ์ และรายได้นั้น แตกต่างกันไปแล้วแต่บุคคล</a:t>
            </a:r>
            <a:endParaRPr lang="en-US" altLang="ko-KR" sz="3600" b="1" dirty="0">
              <a:solidFill>
                <a:srgbClr val="63AF34"/>
              </a:solidFill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pPr lvl="0" eaLnBrk="0" fontAlgn="auto" hangingPunct="0">
              <a:spcBef>
                <a:spcPct val="50000"/>
              </a:spcBef>
              <a:spcAft>
                <a:spcPts val="0"/>
              </a:spcAft>
              <a:buFontTx/>
              <a:buChar char="•"/>
            </a:pPr>
            <a:r>
              <a:rPr lang="th-TH" altLang="ko-KR" sz="3600" b="1" dirty="0">
                <a:solidFill>
                  <a:srgbClr val="63AF34"/>
                </a:solidFill>
                <a:latin typeface="Cordia New" pitchFamily="34" charset="-34"/>
                <a:ea typeface="Tahoma" pitchFamily="34" charset="0"/>
                <a:cs typeface="Cordia New" pitchFamily="34" charset="-34"/>
              </a:rPr>
              <a:t>ผลิตภัณฑ์เฮอร์บาไลฟ์ มิได้มีวัตถุประสงค์ เพื่อวิเคราะห์ รักษา หรือป้องกันโรคใดๆ</a:t>
            </a:r>
            <a:endParaRPr lang="en-US" altLang="ko-KR" sz="3600" b="1" dirty="0">
              <a:solidFill>
                <a:srgbClr val="63AF34"/>
              </a:solidFill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72272" y="1346479"/>
            <a:ext cx="4239822" cy="1440584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940" y="1526637"/>
            <a:ext cx="2234999" cy="823158"/>
          </a:xfrm>
          <a:prstGeom prst="rect">
            <a:avLst/>
          </a:prstGeom>
        </p:spPr>
      </p:pic>
      <p:sp>
        <p:nvSpPr>
          <p:cNvPr id="10" name="Rectangle 9"/>
          <p:cNvSpPr/>
          <p:nvPr/>
        </p:nvSpPr>
        <p:spPr>
          <a:xfrm>
            <a:off x="4737370" y="6402204"/>
            <a:ext cx="43204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b="1" dirty="0">
                <a:solidFill>
                  <a:srgbClr val="FF0000"/>
                </a:solidFill>
              </a:rPr>
              <a:t>“</a:t>
            </a:r>
            <a:r>
              <a:rPr lang="th-TH" b="1" i="1" dirty="0">
                <a:solidFill>
                  <a:srgbClr val="FF0000"/>
                </a:solidFill>
              </a:rPr>
              <a:t>ความสำเร็จในธุรกิจขึ้นอยู่กับความมุมานะของแต่ละบุคคล</a:t>
            </a:r>
            <a:r>
              <a:rPr lang="th-TH" b="1" dirty="0">
                <a:solidFill>
                  <a:srgbClr val="FF0000"/>
                </a:solidFill>
              </a:rPr>
              <a:t>”</a:t>
            </a:r>
            <a:endParaRPr 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8011683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09" t="13713"/>
          <a:stretch/>
        </p:blipFill>
        <p:spPr bwMode="auto">
          <a:xfrm>
            <a:off x="602509" y="3672123"/>
            <a:ext cx="3937851" cy="11096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8226" y="94891"/>
            <a:ext cx="6944265" cy="31564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8198" y="3321170"/>
            <a:ext cx="3428494" cy="1743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48198" y="5058910"/>
            <a:ext cx="33127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1400" dirty="0">
                <a:latin typeface="Browallia New" pitchFamily="34" charset="-34"/>
                <a:cs typeface="Browallia New" pitchFamily="34" charset="-34"/>
              </a:rPr>
              <a:t>ของรางวัลจะมีการเปลี่ยนแปลง ติดตามประกาศของบริษัทฯ*</a:t>
            </a:r>
            <a:endParaRPr lang="en-US" sz="1400" dirty="0">
              <a:latin typeface="Browallia New" pitchFamily="34" charset="-34"/>
              <a:cs typeface="Browall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062243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245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5"/>
          <p:cNvSpPr/>
          <p:nvPr/>
        </p:nvSpPr>
        <p:spPr>
          <a:xfrm>
            <a:off x="336644" y="1870714"/>
            <a:ext cx="417729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SG" sz="1400" dirty="0">
                <a:solidFill>
                  <a:schemeClr val="bg1"/>
                </a:solidFill>
              </a:rPr>
              <a:t>“</a:t>
            </a:r>
            <a:r>
              <a:rPr lang="en-SG" sz="2400" dirty="0">
                <a:solidFill>
                  <a:schemeClr val="bg1"/>
                </a:solidFill>
              </a:rPr>
              <a:t>Through your efforts, people are discovering new worlds of opportunity and an eternal hope for the future.”</a:t>
            </a:r>
          </a:p>
        </p:txBody>
      </p:sp>
      <p:sp>
        <p:nvSpPr>
          <p:cNvPr id="7" name="Rectangle 6"/>
          <p:cNvSpPr/>
          <p:nvPr/>
        </p:nvSpPr>
        <p:spPr>
          <a:xfrm>
            <a:off x="2065603" y="3978676"/>
            <a:ext cx="22717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PH" sz="1400" dirty="0">
                <a:solidFill>
                  <a:schemeClr val="bg1"/>
                </a:solidFill>
              </a:rPr>
              <a:t>Mark Hughes (1956-2000)</a:t>
            </a:r>
            <a:endParaRPr lang="en-SG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35253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1" t="2910" r="55110" b="2647"/>
          <a:stretch>
            <a:fillRect/>
          </a:stretch>
        </p:blipFill>
        <p:spPr bwMode="auto">
          <a:xfrm>
            <a:off x="2586038" y="250825"/>
            <a:ext cx="1901825" cy="368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23" descr="tin-can-telephon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" t="11707" r="2347" b="11565"/>
          <a:stretch>
            <a:fillRect/>
          </a:stretch>
        </p:blipFill>
        <p:spPr bwMode="auto">
          <a:xfrm>
            <a:off x="7377113" y="5057775"/>
            <a:ext cx="1597025" cy="781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21" descr="Nokia Lumia 92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01" t="13028" r="65236" b="14406"/>
          <a:stretch>
            <a:fillRect/>
          </a:stretch>
        </p:blipFill>
        <p:spPr bwMode="auto">
          <a:xfrm>
            <a:off x="6910388" y="352425"/>
            <a:ext cx="1911350" cy="347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15" descr="iphone-5-truemove-h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" t="10634" r="68686"/>
          <a:stretch>
            <a:fillRect/>
          </a:stretch>
        </p:blipFill>
        <p:spPr bwMode="auto">
          <a:xfrm>
            <a:off x="4830763" y="355600"/>
            <a:ext cx="1677987" cy="3497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7" descr="C:\Users\ASUS\Desktop\Phone\Windows Phone Logo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8025" y="3990975"/>
            <a:ext cx="1609725" cy="285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5" name="Picture 19" descr="img_gallery_white2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810" t="5942" r="47935" b="5014"/>
          <a:stretch>
            <a:fillRect/>
          </a:stretch>
        </p:blipFill>
        <p:spPr bwMode="auto">
          <a:xfrm>
            <a:off x="392113" y="250825"/>
            <a:ext cx="1936750" cy="3657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6" name="Picture 5" descr="C:\Users\ASUS\Desktop\Phone\Android Logo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325" y="3846513"/>
            <a:ext cx="1282700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7" name="Picture 6" descr="C:\Users\ASUS\Desktop\Phone\BlackBerry Logo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2413" y="3965575"/>
            <a:ext cx="1489075" cy="30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8" name="Line 30"/>
          <p:cNvSpPr>
            <a:spLocks noChangeShapeType="1"/>
          </p:cNvSpPr>
          <p:nvPr/>
        </p:nvSpPr>
        <p:spPr bwMode="auto">
          <a:xfrm flipH="1">
            <a:off x="2870200" y="996950"/>
            <a:ext cx="3438525" cy="3570288"/>
          </a:xfrm>
          <a:prstGeom prst="line">
            <a:avLst/>
          </a:prstGeom>
          <a:noFill/>
          <a:ln w="2540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7179" name="Oval 31"/>
          <p:cNvSpPr>
            <a:spLocks noChangeArrowheads="1"/>
          </p:cNvSpPr>
          <p:nvPr/>
        </p:nvSpPr>
        <p:spPr bwMode="auto">
          <a:xfrm>
            <a:off x="2155825" y="169863"/>
            <a:ext cx="4867275" cy="5003800"/>
          </a:xfrm>
          <a:prstGeom prst="ellipse">
            <a:avLst/>
          </a:prstGeom>
          <a:noFill/>
          <a:ln w="2540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–"/>
              <a:defRPr sz="1600">
                <a:solidFill>
                  <a:schemeClr val="accent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th-TH" altLang="th-TH" sz="1800">
              <a:ea typeface="MS PGothic" panose="020B0600070205080204" pitchFamily="34" charset="-128"/>
            </a:endParaRPr>
          </a:p>
        </p:txBody>
      </p:sp>
      <p:sp>
        <p:nvSpPr>
          <p:cNvPr id="7180" name="Text Box 3"/>
          <p:cNvSpPr txBox="1">
            <a:spLocks noChangeArrowheads="1"/>
          </p:cNvSpPr>
          <p:nvPr/>
        </p:nvSpPr>
        <p:spPr bwMode="auto">
          <a:xfrm>
            <a:off x="0" y="4394200"/>
            <a:ext cx="9144000" cy="2124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1429" tIns="45714" rIns="91429" bIns="45714">
            <a:spAutoFit/>
          </a:bodyPr>
          <a:lstStyle/>
          <a:p>
            <a:pPr algn="ctr" eaLnBrk="1" hangingPunct="1">
              <a:lnSpc>
                <a:spcPct val="110000"/>
              </a:lnSpc>
              <a:defRPr/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itchFamily="34" charset="-128"/>
                <a:cs typeface="Tahoma" pitchFamily="34" charset="0"/>
              </a:rPr>
              <a:t>กรุณาปิดหรือเปลี่ยน</a:t>
            </a:r>
          </a:p>
          <a:p>
            <a:pPr algn="ctr" eaLnBrk="1" hangingPunct="1">
              <a:lnSpc>
                <a:spcPct val="110000"/>
              </a:lnSpc>
              <a:defRPr/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itchFamily="34" charset="-128"/>
                <a:cs typeface="Tahoma" pitchFamily="34" charset="0"/>
              </a:rPr>
              <a:t>เครื่องมือสื่อสารทุกชนิด</a:t>
            </a:r>
          </a:p>
          <a:p>
            <a:pPr algn="ctr" eaLnBrk="1" hangingPunct="1">
              <a:lnSpc>
                <a:spcPct val="110000"/>
              </a:lnSpc>
              <a:defRPr/>
            </a:pP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itchFamily="34" charset="-128"/>
                <a:cs typeface="Tahoma" pitchFamily="34" charset="0"/>
              </a:rPr>
              <a:t>ให้เป็นระบบสั่น</a:t>
            </a:r>
            <a:r>
              <a:rPr 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itchFamily="34" charset="-128"/>
                <a:cs typeface="Tahoma" pitchFamily="34" charset="0"/>
              </a:rPr>
              <a:t> </a:t>
            </a:r>
            <a:r>
              <a:rPr lang="th-TH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MS PGothic" pitchFamily="34" charset="-128"/>
                <a:cs typeface="Tahoma" pitchFamily="34" charset="0"/>
              </a:rPr>
              <a:t>ขอบคุณครับ</a:t>
            </a:r>
          </a:p>
        </p:txBody>
      </p:sp>
      <p:pic>
        <p:nvPicPr>
          <p:cNvPr id="7181" name="Picture 16" descr="iOS.png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5763" y="3978275"/>
            <a:ext cx="401637" cy="222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22" descr="cell1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87" t="3468" r="64980" b="3673"/>
          <a:stretch>
            <a:fillRect/>
          </a:stretch>
        </p:blipFill>
        <p:spPr bwMode="auto">
          <a:xfrm>
            <a:off x="431800" y="4498975"/>
            <a:ext cx="757238" cy="1795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83" name="Line 30"/>
          <p:cNvSpPr>
            <a:spLocks noChangeShapeType="1"/>
          </p:cNvSpPr>
          <p:nvPr/>
        </p:nvSpPr>
        <p:spPr bwMode="auto">
          <a:xfrm flipH="1">
            <a:off x="7761288" y="4981575"/>
            <a:ext cx="855662" cy="89852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7184" name="Oval 31"/>
          <p:cNvSpPr>
            <a:spLocks noChangeArrowheads="1"/>
          </p:cNvSpPr>
          <p:nvPr/>
        </p:nvSpPr>
        <p:spPr bwMode="auto">
          <a:xfrm>
            <a:off x="7573963" y="4806950"/>
            <a:ext cx="1200150" cy="1250950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–"/>
              <a:defRPr sz="1600">
                <a:solidFill>
                  <a:schemeClr val="accent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th-TH" altLang="th-TH" sz="1800">
              <a:ea typeface="MS PGothic" panose="020B0600070205080204" pitchFamily="34" charset="-128"/>
            </a:endParaRPr>
          </a:p>
        </p:txBody>
      </p:sp>
      <p:sp>
        <p:nvSpPr>
          <p:cNvPr id="7185" name="Line 30"/>
          <p:cNvSpPr>
            <a:spLocks noChangeShapeType="1"/>
          </p:cNvSpPr>
          <p:nvPr/>
        </p:nvSpPr>
        <p:spPr bwMode="auto">
          <a:xfrm flipH="1">
            <a:off x="390525" y="5111750"/>
            <a:ext cx="854075" cy="898525"/>
          </a:xfrm>
          <a:prstGeom prst="lin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th-TH"/>
          </a:p>
        </p:txBody>
      </p:sp>
      <p:sp>
        <p:nvSpPr>
          <p:cNvPr id="7186" name="Oval 31"/>
          <p:cNvSpPr>
            <a:spLocks noChangeArrowheads="1"/>
          </p:cNvSpPr>
          <p:nvPr/>
        </p:nvSpPr>
        <p:spPr bwMode="auto">
          <a:xfrm>
            <a:off x="203200" y="4899025"/>
            <a:ext cx="1200150" cy="1250950"/>
          </a:xfrm>
          <a:prstGeom prst="ellipse">
            <a:avLst/>
          </a:prstGeom>
          <a:noFill/>
          <a:ln w="38100">
            <a:solidFill>
              <a:srgbClr val="CC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spcBef>
                <a:spcPct val="5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•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–"/>
              <a:defRPr sz="1600">
                <a:solidFill>
                  <a:schemeClr val="accent2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lr>
                <a:schemeClr val="tx2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tx2"/>
              </a:buClr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FontTx/>
              <a:buNone/>
            </a:pPr>
            <a:endParaRPr lang="th-TH" altLang="th-TH" sz="1800">
              <a:ea typeface="MS PGothic" panose="020B0600070205080204" pitchFamily="34" charset="-128"/>
            </a:endParaRPr>
          </a:p>
        </p:txBody>
      </p:sp>
      <p:grpSp>
        <p:nvGrpSpPr>
          <p:cNvPr id="7187" name="Group 18"/>
          <p:cNvGrpSpPr>
            <a:grpSpLocks/>
          </p:cNvGrpSpPr>
          <p:nvPr/>
        </p:nvGrpSpPr>
        <p:grpSpPr bwMode="auto">
          <a:xfrm>
            <a:off x="0" y="6507163"/>
            <a:ext cx="9144000" cy="46037"/>
            <a:chOff x="0" y="7483475"/>
            <a:chExt cx="14630398" cy="70338"/>
          </a:xfrm>
        </p:grpSpPr>
        <p:sp>
          <p:nvSpPr>
            <p:cNvPr id="20" name="Rectangle 19"/>
            <p:cNvSpPr/>
            <p:nvPr/>
          </p:nvSpPr>
          <p:spPr>
            <a:xfrm rot="5400000">
              <a:off x="691270" y="6792205"/>
              <a:ext cx="70338" cy="1452880"/>
            </a:xfrm>
            <a:prstGeom prst="rect">
              <a:avLst/>
            </a:prstGeom>
            <a:solidFill>
              <a:srgbClr val="9CC647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30615" tIns="65308" rIns="130615" bIns="65308" anchor="ctr"/>
            <a:lstStyle/>
            <a:p>
              <a:pPr algn="ctr" eaLnBrk="1" hangingPunct="1">
                <a:defRPr/>
              </a:pPr>
              <a:endParaRPr lang="en-US"/>
            </a:p>
          </p:txBody>
        </p:sp>
        <p:sp>
          <p:nvSpPr>
            <p:cNvPr id="21" name="Rectangle 20"/>
            <p:cNvSpPr/>
            <p:nvPr/>
          </p:nvSpPr>
          <p:spPr>
            <a:xfrm rot="5400000">
              <a:off x="8006469" y="929886"/>
              <a:ext cx="70338" cy="13177518"/>
            </a:xfrm>
            <a:prstGeom prst="rect">
              <a:avLst/>
            </a:prstGeom>
            <a:solidFill>
              <a:srgbClr val="63AF3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30615" tIns="65308" rIns="130615" bIns="65308" anchor="ctr"/>
            <a:lstStyle/>
            <a:p>
              <a:pPr algn="ctr" eaLnBrk="1" hangingPunct="1">
                <a:defRPr/>
              </a:pPr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557871370"/>
      </p:ext>
    </p:extLst>
  </p:cSld>
  <p:clrMapOvr>
    <a:masterClrMapping/>
  </p:clrMapOvr>
  <p:transition advClick="0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908252" y="3763418"/>
            <a:ext cx="3515582" cy="1532467"/>
          </a:xfrm>
          <a:prstGeom prst="rect">
            <a:avLst/>
          </a:prstGeom>
          <a:solidFill>
            <a:srgbClr val="9CC647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63AF34"/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" name="Content Placeholder 3"/>
          <p:cNvSpPr>
            <a:spLocks noGrp="1"/>
          </p:cNvSpPr>
          <p:nvPr>
            <p:ph idx="11"/>
          </p:nvPr>
        </p:nvSpPr>
        <p:spPr>
          <a:xfrm>
            <a:off x="4572696" y="1223448"/>
            <a:ext cx="4428618" cy="3672875"/>
          </a:xfrm>
        </p:spPr>
        <p:txBody>
          <a:bodyPr lIns="0" tIns="0" rIns="0" bIns="0" anchor="t">
            <a:noAutofit/>
          </a:bodyPr>
          <a:lstStyle/>
          <a:p>
            <a:pPr marL="169863" indent="-169863">
              <a:buNone/>
            </a:pPr>
            <a:r>
              <a:rPr lang="en-US" sz="3200" b="1" dirty="0">
                <a:solidFill>
                  <a:srgbClr val="E98E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•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ปี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1980 (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พ.ศ.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2523), 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มาร์ค ฮิวจ์ ก่อตั้งบริษัทเฮอร์บาไลฟ์ ตอนอายุเพียง 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23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ปี 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pPr marL="169863" indent="-169863">
              <a:buNone/>
            </a:pPr>
            <a:endParaRPr lang="en-US" sz="700" b="1" dirty="0">
              <a:solidFill>
                <a:srgbClr val="E98E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pPr marL="169863" indent="-169863">
              <a:buNone/>
            </a:pPr>
            <a:r>
              <a:rPr lang="en-US" sz="3200" b="1" dirty="0">
                <a:solidFill>
                  <a:srgbClr val="E98E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•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มาร์คต้องการเผยแพร่ โภชนาการที่ดีให้กับคน ได้เป็นที่รู้จักไปทั่วโลก</a:t>
            </a:r>
            <a:endParaRPr lang="en-US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pPr marL="169863" indent="-169863">
              <a:buNone/>
            </a:pPr>
            <a:endParaRPr lang="en-US" sz="700" b="1" dirty="0">
              <a:solidFill>
                <a:srgbClr val="E98E3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  <a:p>
            <a:pPr marL="169863" indent="-169863">
              <a:buNone/>
            </a:pPr>
            <a:r>
              <a:rPr lang="en-US" sz="3200" b="1" dirty="0">
                <a:solidFill>
                  <a:srgbClr val="E98E3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•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ความฝันของมาร์คเป็นจริง เพราะในขณะนี้มีเฮอร์บาไลฟ์จำหน่าย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94 </a:t>
            </a:r>
            <a:r>
              <a:rPr lang="th-TH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ประเทศทั่วโลก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(</a:t>
            </a:r>
            <a:r>
              <a:rPr lang="th-TH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อัพเดท</a:t>
            </a:r>
            <a:r>
              <a:rPr lang="en-US" sz="1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 2018)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00113" y="492766"/>
            <a:ext cx="7668847" cy="1040500"/>
          </a:xfrm>
        </p:spPr>
        <p:txBody>
          <a:bodyPr lIns="0" tIns="0" rIns="0" bIns="0" anchor="t"/>
          <a:lstStyle/>
          <a:p>
            <a:br>
              <a:rPr lang="en-US" sz="28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endParaRPr lang="en-US" sz="28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9418" y="4787822"/>
            <a:ext cx="25503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000" kern="1200" dirty="0">
                <a:latin typeface="Tahoma" pitchFamily="34" charset="0"/>
                <a:ea typeface="Tahoma" pitchFamily="34" charset="0"/>
                <a:cs typeface="Tahoma" pitchFamily="34" charset="0"/>
              </a:rPr>
              <a:t>MARK HUGHES (1956–2000)</a:t>
            </a:r>
            <a:br>
              <a:rPr lang="en-US" sz="1000" kern="1200" dirty="0">
                <a:latin typeface="Tahoma" pitchFamily="34" charset="0"/>
                <a:ea typeface="Tahoma" pitchFamily="34" charset="0"/>
                <a:cs typeface="Tahoma" pitchFamily="34" charset="0"/>
              </a:rPr>
            </a:br>
            <a:r>
              <a:rPr lang="en-US" sz="1000" kern="1200" dirty="0">
                <a:latin typeface="Tahoma" pitchFamily="34" charset="0"/>
                <a:ea typeface="Tahoma" pitchFamily="34" charset="0"/>
                <a:cs typeface="Tahoma" pitchFamily="34" charset="0"/>
              </a:rPr>
              <a:t>Herbalife Founder and </a:t>
            </a:r>
            <a:r>
              <a:rPr lang="en-US" sz="1000" kern="1200">
                <a:latin typeface="Tahoma" pitchFamily="34" charset="0"/>
                <a:ea typeface="Tahoma" pitchFamily="34" charset="0"/>
                <a:cs typeface="Tahoma" pitchFamily="34" charset="0"/>
              </a:rPr>
              <a:t>First Member</a:t>
            </a:r>
            <a:endParaRPr lang="en-US" sz="1000" kern="12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8253" y="1695451"/>
            <a:ext cx="2477524" cy="304157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417983" y="715617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5517" y="288094"/>
            <a:ext cx="39083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4000" b="1" dirty="0">
                <a:solidFill>
                  <a:srgbClr val="7BC1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ผู้ก่อตั้ง “เฮอร์บาไลฟ์”</a:t>
            </a:r>
            <a:endParaRPr lang="en-US" sz="4000" b="1" dirty="0">
              <a:solidFill>
                <a:srgbClr val="7BC1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4881" y="715617"/>
            <a:ext cx="39083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6000" b="1" dirty="0">
                <a:solidFill>
                  <a:srgbClr val="7BC14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มาร์ค ฮิวจ์</a:t>
            </a:r>
            <a:endParaRPr lang="en-US" sz="6000" b="1" dirty="0">
              <a:solidFill>
                <a:srgbClr val="7BC143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88095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17640040_I make the world healthier and happier - English_CMYK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04640" y="898088"/>
            <a:ext cx="3784925" cy="3776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73956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chonlathanc\Downloads\Our Principles flyer LETTER_TH 1-page-0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2651" y="361504"/>
            <a:ext cx="3747496" cy="48497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20717" y="585751"/>
            <a:ext cx="5051934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h-TH" sz="28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เหตุผลของเรา</a:t>
            </a:r>
          </a:p>
          <a:p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ทำให้โลกมีสุขภาพดีและมีความสุขยิ่งขึ้น</a:t>
            </a:r>
          </a:p>
          <a:p>
            <a:r>
              <a:rPr lang="th-TH" sz="28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วิธีของเรา</a:t>
            </a:r>
          </a:p>
          <a:p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มุ่งเน้นวัตถุประสงค์ผ่านผู้จำหน่ายที่เป็นผู้สร้างการเปลี่ยนแปลงที่ดีขึ้น</a:t>
            </a:r>
          </a:p>
          <a:p>
            <a:r>
              <a:rPr lang="th-TH" sz="28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ภารกิจของเรา</a:t>
            </a:r>
          </a:p>
          <a:p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สร้างผลลัพธ์ที่เป็นแรงบันดาลใจ เพื่อชีวิตที่ดีขึ้น</a:t>
            </a:r>
          </a:p>
          <a:p>
            <a:r>
              <a:rPr lang="th-TH" sz="2800" b="1" dirty="0">
                <a:solidFill>
                  <a:srgbClr val="FF0000"/>
                </a:solidFill>
                <a:latin typeface="Browallia New" pitchFamily="34" charset="-34"/>
                <a:cs typeface="Browallia New" pitchFamily="34" charset="-34"/>
              </a:rPr>
              <a:t>คุณค่าของเรา</a:t>
            </a:r>
          </a:p>
          <a:p>
            <a:r>
              <a:rPr lang="th-TH" sz="2800" dirty="0">
                <a:latin typeface="Browallia New" pitchFamily="34" charset="-34"/>
                <a:cs typeface="Browallia New" pitchFamily="34" charset="-34"/>
              </a:rPr>
              <a:t>เราที่สิ่งที่ถูกต้องเสมอ เราทำงานร่วมกัน เราสร้างสิ่งที่ดีขึ้น</a:t>
            </a:r>
          </a:p>
        </p:txBody>
      </p:sp>
    </p:spTree>
    <p:extLst>
      <p:ext uri="{BB962C8B-B14F-4D97-AF65-F5344CB8AC3E}">
        <p14:creationId xmlns:p14="http://schemas.microsoft.com/office/powerpoint/2010/main" val="40229548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0" y="285472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h-TH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เฮอร์บาไลฟ์ มอบมาตรฐานทองคำ ในการคุ้มครองผู้บริโภค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5887" y="931803"/>
            <a:ext cx="4091872" cy="43268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8825707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4972270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th-TH" altLang="ko-KR" b="1" dirty="0">
                <a:latin typeface="Tahoma" pitchFamily="34" charset="0"/>
                <a:ea typeface="Tahoma" pitchFamily="34" charset="0"/>
                <a:cs typeface="Tahoma" pitchFamily="34" charset="0"/>
              </a:rPr>
              <a:t>                               ความฝันของคุณมาร์ค กำลังใกล้จะเป็นจริง</a:t>
            </a:r>
            <a:r>
              <a:rPr lang="en-US" altLang="ko-KR" b="1" dirty="0">
                <a:latin typeface="Tahoma" pitchFamily="34" charset="0"/>
                <a:ea typeface="Tahoma" pitchFamily="34" charset="0"/>
                <a:cs typeface="Tahoma" pitchFamily="34" charset="0"/>
              </a:rPr>
              <a:t>!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591" y="1998271"/>
            <a:ext cx="3540641" cy="1988098"/>
          </a:xfrm>
          <a:prstGeom prst="rect">
            <a:avLst/>
          </a:prstGeom>
        </p:spPr>
      </p:pic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0" y="494264"/>
            <a:ext cx="914400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="" xmlns:ma14="http://schemas.microsoft.com/office/mac/drawingml/2011/main" val="1"/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2"/>
                </a:solidFill>
                <a:latin typeface="+mj-lt"/>
                <a:ea typeface="ＭＳ Ｐゴシック" charset="0"/>
                <a:cs typeface="ＭＳ Ｐゴシック" charset="0"/>
              </a:defRPr>
            </a:lvl1pPr>
            <a:lvl2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2pPr>
            <a:lvl3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3pPr>
            <a:lvl4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4pPr>
            <a:lvl5pPr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  <a:ea typeface="ＭＳ Ｐゴシック" charset="0"/>
                <a:cs typeface="ＭＳ Ｐゴシック" charset="0"/>
              </a:defRPr>
            </a:lvl5pPr>
            <a:lvl6pPr marL="4572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</a:defRPr>
            </a:lvl6pPr>
            <a:lvl7pPr marL="9144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</a:defRPr>
            </a:lvl7pPr>
            <a:lvl8pPr marL="13716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</a:defRPr>
            </a:lvl8pPr>
            <a:lvl9pPr marL="1828800" algn="l" defTabSz="457200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2"/>
                </a:solidFill>
                <a:latin typeface="Arial" charset="0"/>
              </a:defRPr>
            </a:lvl9pPr>
          </a:lstStyle>
          <a:p>
            <a:pPr algn="ctr">
              <a:defRPr/>
            </a:pPr>
            <a:r>
              <a:rPr lang="th-TH" altLang="ko-KR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ปัจจุบัน เฮอร์บาไลฟ์ มีจำหน่ายใน 94 ประเทศทั่วโลก</a:t>
            </a:r>
            <a:endParaRPr lang="ko-KR" alt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휴먼모음T"/>
              <a:cs typeface="Cordia New" pitchFamily="34" charset="-34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8232" y="1707679"/>
            <a:ext cx="5475768" cy="32645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710764" y="867392"/>
            <a:ext cx="49654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h-TH" sz="28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dia New" pitchFamily="34" charset="-34"/>
                <a:ea typeface="Tahoma" pitchFamily="34" charset="0"/>
                <a:cs typeface="Cordia New" pitchFamily="34" charset="-34"/>
              </a:rPr>
              <a:t>มีการขยายตลาดและเติบโตอย่างต่อเนื่อง </a:t>
            </a:r>
            <a:endParaRPr lang="en-US" sz="2800" b="1" dirty="0">
              <a:solidFill>
                <a:srgbClr val="0070C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dia New" pitchFamily="34" charset="-34"/>
              <a:ea typeface="Tahoma" pitchFamily="34" charset="0"/>
              <a:cs typeface="Cordia New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96790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xmlns:p14="http://schemas.microsoft.com/office/powerpoint/2010/main" spd="slow" advClick="0"/>
    </mc:Fallback>
  </mc:AlternateContent>
</p:sld>
</file>

<file path=ppt/theme/theme1.xml><?xml version="1.0" encoding="utf-8"?>
<a:theme xmlns:a="http://schemas.openxmlformats.org/drawingml/2006/main" name="3_Office Theme">
  <a:themeElements>
    <a:clrScheme name="Herbalife Nutrition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7BC143"/>
      </a:accent1>
      <a:accent2>
        <a:srgbClr val="E59452"/>
      </a:accent2>
      <a:accent3>
        <a:srgbClr val="636463"/>
      </a:accent3>
      <a:accent4>
        <a:srgbClr val="009FD4"/>
      </a:accent4>
      <a:accent5>
        <a:srgbClr val="CD032D"/>
      </a:accent5>
      <a:accent6>
        <a:srgbClr val="9CC647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4_Office Theme">
  <a:themeElements>
    <a:clrScheme name="Herbalife Nutrition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7BC143"/>
      </a:accent1>
      <a:accent2>
        <a:srgbClr val="E59452"/>
      </a:accent2>
      <a:accent3>
        <a:srgbClr val="636463"/>
      </a:accent3>
      <a:accent4>
        <a:srgbClr val="009FD4"/>
      </a:accent4>
      <a:accent5>
        <a:srgbClr val="CD032D"/>
      </a:accent5>
      <a:accent6>
        <a:srgbClr val="9CC647"/>
      </a:accent6>
      <a:hlink>
        <a:srgbClr val="0000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Master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spe:Receivers xmlns:spe="http://schemas.microsoft.com/sharepoint/events">
  <Receiver>
    <Name>Document ID Generator</Name>
    <Synchronization>Synchronous</Synchronization>
    <Type>10001</Type>
    <SequenceNumber>1000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10002</Type>
    <SequenceNumber>1001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10004</Type>
    <SequenceNumber>1002</SequenceNumber>
    <Assembly>Microsoft.Office.DocumentManagement, Version=14.0.0.0, Culture=neutral, PublicKeyToken=71e9bce111e9429c</Assembly>
    <Class>Microsoft.Office.DocumentManagement.Internal.DocIdHandler</Class>
    <Data/>
    <Filter/>
  </Receiver>
  <Receiver>
    <Name>Document ID Generator</Name>
    <Synchronization>Synchronous</Synchronization>
    <Type>10006</Type>
    <SequenceNumber>1003</SequenceNumber>
    <Assembly>Microsoft.Office.DocumentManagement, Version=14.0.0.0, Culture=neutral, PublicKeyToken=71e9bce111e9429c</Assembly>
    <Class>Microsoft.Office.DocumentManagement.Internal.DocIdHandler</Class>
    <Data/>
    <Filter/>
  </Receiver>
</spe:Receiver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a78b0752-fa42-4d76-a1ef-139cf41e0fb8"/>
    <TaxKeywordTaxHTField xmlns="a78b0752-fa42-4d76-a1ef-139cf41e0fb8">
      <Terms xmlns="http://schemas.microsoft.com/office/infopath/2007/PartnerControls"/>
    </TaxKeywordTaxHTField>
    <_dlc_DocId xmlns="a78b0752-fa42-4d76-a1ef-139cf41e0fb8">CD5ECDJF35ER-29-227</_dlc_DocId>
    <_dlc_DocIdUrl xmlns="a78b0752-fa42-4d76-a1ef-139cf41e0fb8">
      <Url>http://teams.hrbl.net/apac/apportal/_layouts/DocIdRedir.aspx?ID=CD5ECDJF35ER-29-227</Url>
      <Description>CD5ECDJF35ER-29-227</Description>
    </_dlc_DocIdUrl>
  </documentManagement>
</p:properties>
</file>

<file path=customXml/item4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41FE633C4409BD48B4401539F983AFC9" ma:contentTypeVersion="5" ma:contentTypeDescription="Create a new document." ma:contentTypeScope="" ma:versionID="a2b5a11f0783c3d57d0fea2c55d892fc">
  <xsd:schema xmlns:xsd="http://www.w3.org/2001/XMLSchema" xmlns:xs="http://www.w3.org/2001/XMLSchema" xmlns:p="http://schemas.microsoft.com/office/2006/metadata/properties" xmlns:ns1="http://schemas.microsoft.com/sharepoint/v3" xmlns:ns2="a78b0752-fa42-4d76-a1ef-139cf41e0fb8" targetNamespace="http://schemas.microsoft.com/office/2006/metadata/properties" ma:root="true" ma:fieldsID="a0396d0234ae9ce1504ec4969398a9e8" ns1:_="" ns2:_="">
    <xsd:import namespace="http://schemas.microsoft.com/sharepoint/v3"/>
    <xsd:import namespace="a78b0752-fa42-4d76-a1ef-139cf41e0fb8"/>
    <xsd:element name="properties">
      <xsd:complexType>
        <xsd:sequence>
          <xsd:element name="documentManagement">
            <xsd:complexType>
              <xsd:all>
                <xsd:element ref="ns2:TaxKeywordTaxHTField" minOccurs="0"/>
                <xsd:element ref="ns2:TaxCatchAll" minOccurs="0"/>
                <xsd:element ref="ns1:AverageRating" minOccurs="0"/>
                <xsd:element ref="ns1:RatingCount" minOccurs="0"/>
                <xsd:element ref="ns2:_dlc_DocId" minOccurs="0"/>
                <xsd:element ref="ns2:_dlc_DocIdUrl" minOccurs="0"/>
                <xsd:element ref="ns2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AverageRating" ma:index="11" nillable="true" ma:displayName="Rating (0-5)" ma:decimals="2" ma:description="Average value of all the ratings that have been submitted" ma:internalName="AverageRating" ma:readOnly="true">
      <xsd:simpleType>
        <xsd:restriction base="dms:Number"/>
      </xsd:simpleType>
    </xsd:element>
    <xsd:element name="RatingCount" ma:index="12" nillable="true" ma:displayName="Number of Ratings" ma:decimals="0" ma:description="Number of ratings submitted" ma:internalName="RatingCount" ma:readOnly="true">
      <xsd:simpleType>
        <xsd:restriction base="dms:Number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78b0752-fa42-4d76-a1ef-139cf41e0fb8" elementFormDefault="qualified">
    <xsd:import namespace="http://schemas.microsoft.com/office/2006/documentManagement/types"/>
    <xsd:import namespace="http://schemas.microsoft.com/office/infopath/2007/PartnerControls"/>
    <xsd:element name="TaxKeywordTaxHTField" ma:index="9" nillable="true" ma:taxonomy="true" ma:internalName="TaxKeywordTaxHTField" ma:taxonomyFieldName="TaxKeyword" ma:displayName="Enterprise Keywords" ma:fieldId="{23f27201-bee3-471e-b2e7-b64fd8b7ca38}" ma:taxonomyMulti="true" ma:sspId="357bbbed-f15d-4c63-9657-45a4fc6cb889" ma:termSetId="00000000-0000-0000-0000-000000000000" ma:anchorId="00000000-0000-0000-0000-000000000000" ma:open="true" ma:isKeyword="true">
      <xsd:complexType>
        <xsd:sequence>
          <xsd:element ref="pc:Terms" minOccurs="0" maxOccurs="1"/>
        </xsd:sequence>
      </xsd:complexType>
    </xsd:element>
    <xsd:element name="TaxCatchAll" ma:index="10" nillable="true" ma:displayName="Taxonomy Catch All Column" ma:hidden="true" ma:list="{325f3e55-e14e-4b81-a755-3630a9495fd2}" ma:internalName="TaxCatchAll" ma:showField="CatchAllData" ma:web="a78b0752-fa42-4d76-a1ef-139cf41e0fb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_dlc_DocId" ma:index="13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4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5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940508EE-7670-43F6-BE8C-8B784E88002E}">
  <ds:schemaRefs>
    <ds:schemaRef ds:uri="http://schemas.microsoft.com/sharepoint/events"/>
  </ds:schemaRefs>
</ds:datastoreItem>
</file>

<file path=customXml/itemProps2.xml><?xml version="1.0" encoding="utf-8"?>
<ds:datastoreItem xmlns:ds="http://schemas.openxmlformats.org/officeDocument/2006/customXml" ds:itemID="{01E71433-EBE7-4C92-A619-FFB16367228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E1ED45DC-2FF7-4D23-9489-C2BE6AF31030}">
  <ds:schemaRefs>
    <ds:schemaRef ds:uri="http://schemas.microsoft.com/office/2006/documentManagement/type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schemas.microsoft.com/office/infopath/2007/PartnerControls"/>
    <ds:schemaRef ds:uri="http://schemas.microsoft.com/sharepoint/v3"/>
    <ds:schemaRef ds:uri="http://purl.org/dc/terms/"/>
    <ds:schemaRef ds:uri="a78b0752-fa42-4d76-a1ef-139cf41e0fb8"/>
    <ds:schemaRef ds:uri="http://www.w3.org/XML/1998/namespace"/>
    <ds:schemaRef ds:uri="http://purl.org/dc/dcmitype/"/>
  </ds:schemaRefs>
</ds:datastoreItem>
</file>

<file path=customXml/itemProps4.xml><?xml version="1.0" encoding="utf-8"?>
<ds:datastoreItem xmlns:ds="http://schemas.openxmlformats.org/officeDocument/2006/customXml" ds:itemID="{2793BE60-177F-409A-9AAF-43C782A594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"/>
    <ds:schemaRef ds:uri="a78b0752-fa42-4d76-a1ef-139cf41e0fb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4878</TotalTime>
  <Words>2343</Words>
  <Application>Microsoft Office PowerPoint</Application>
  <PresentationFormat>On-screen Show (4:3)</PresentationFormat>
  <Paragraphs>386</Paragraphs>
  <Slides>34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16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34</vt:i4>
      </vt:variant>
    </vt:vector>
  </HeadingPairs>
  <TitlesOfParts>
    <vt:vector size="53" baseType="lpstr">
      <vt:lpstr>굴림</vt:lpstr>
      <vt:lpstr>微軟正黑體</vt:lpstr>
      <vt:lpstr>MS PGothic</vt:lpstr>
      <vt:lpstr>MS PGothic</vt:lpstr>
      <vt:lpstr>Angsana New</vt:lpstr>
      <vt:lpstr>Arial</vt:lpstr>
      <vt:lpstr>Arial Narrow</vt:lpstr>
      <vt:lpstr>Browallia New</vt:lpstr>
      <vt:lpstr>Calibri</vt:lpstr>
      <vt:lpstr>Cordia New</vt:lpstr>
      <vt:lpstr>Helvetica Light</vt:lpstr>
      <vt:lpstr>휴먼모음T</vt:lpstr>
      <vt:lpstr>Tahoma</vt:lpstr>
      <vt:lpstr>Times New Roman</vt:lpstr>
      <vt:lpstr>Wingdings</vt:lpstr>
      <vt:lpstr>ヒラギノ角ゴ Pro W3</vt:lpstr>
      <vt:lpstr>3_Office Theme</vt:lpstr>
      <vt:lpstr>4_Office Theme</vt:lpstr>
      <vt:lpstr>Master</vt:lpstr>
      <vt:lpstr>Herbalife Customer day</vt:lpstr>
      <vt:lpstr>PowerPoint Presentation</vt:lpstr>
      <vt:lpstr>ยินดีต้อนรับทุกท่านเข้าสู่งานประชุม</vt:lpstr>
      <vt:lpstr>PowerPoint Presentation</vt:lpstr>
      <vt:lpstr>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</vt:lpstr>
      <vt:lpstr>PowerPoint Presentation</vt:lpstr>
      <vt:lpstr>PowerPoint Presentation</vt:lpstr>
      <vt:lpstr>PowerPoint Presentation</vt:lpstr>
      <vt:lpstr>PowerPoint Presentation</vt:lpstr>
      <vt:lpstr>ภญ.วิภาดา แซ่เล้า  ผู้จัดการฝ่ายโภชนาการ และทะเบียนผลิตภัณฑ์</vt:lpstr>
      <vt:lpstr>PowerPoint Presentation</vt:lpstr>
      <vt:lpstr>PowerPoint Presentation</vt:lpstr>
      <vt:lpstr>การตอบแทนสู่สังคม</vt:lpstr>
      <vt:lpstr>PowerPoint Presentation</vt:lpstr>
      <vt:lpstr>PowerPoint Presentation</vt:lpstr>
      <vt:lpstr>PowerPoint Presentation</vt:lpstr>
      <vt:lpstr>ครั้งแรกของเฮอร์บาไลฟ์ประเทศไทย ตราสัญลักษณ์ “อาหารรักษ์หัวใจ”</vt:lpstr>
      <vt:lpstr>PowerPoint Presentation</vt:lpstr>
      <vt:lpstr>PowerPoint Presentation</vt:lpstr>
      <vt:lpstr>PowerPoint Presentation</vt:lpstr>
      <vt:lpstr>PowerPoint Presentation</vt:lpstr>
      <vt:lpstr>การเริ่มต้น: บันไดสู่ความสำเร็จ</vt:lpstr>
      <vt:lpstr>ผลิตภัณฑ์ ดี  และโอกาสที่ดี  เริ่มต้นกับเราวันนี้!!!</vt:lpstr>
      <vt:lpstr>คำกล่าวอ้าง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Schawk</dc:creator>
  <cp:lastModifiedBy>Sasikamon Phirunsarn</cp:lastModifiedBy>
  <cp:revision>454</cp:revision>
  <dcterms:created xsi:type="dcterms:W3CDTF">2015-09-17T21:15:50Z</dcterms:created>
  <dcterms:modified xsi:type="dcterms:W3CDTF">2020-04-25T12:25:29Z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0x01010041FE633C4409BD48B4401539F983AFC9</vt:lpwstr>
  </property>
  <property fmtid="{D5CDD505-2E9C-101B-9397-08002B2CF9AE}" pid="3" name="_dlc_DocIdItemGuid">
    <vt:lpwstr>e18116e0-c41c-4c27-bbbb-df895015f519</vt:lpwstr>
  </property>
</Properties>
</file>